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4"/>
    <p:sldMasterId id="2147483678" r:id="rId5"/>
  </p:sldMasterIdLst>
  <p:notesMasterIdLst>
    <p:notesMasterId r:id="rId32"/>
  </p:notesMasterIdLst>
  <p:handoutMasterIdLst>
    <p:handoutMasterId r:id="rId33"/>
  </p:handoutMasterIdLst>
  <p:sldIdLst>
    <p:sldId id="283" r:id="rId6"/>
    <p:sldId id="282" r:id="rId7"/>
    <p:sldId id="305" r:id="rId8"/>
    <p:sldId id="275" r:id="rId9"/>
    <p:sldId id="277" r:id="rId10"/>
    <p:sldId id="285" r:id="rId11"/>
    <p:sldId id="286" r:id="rId12"/>
    <p:sldId id="290" r:id="rId13"/>
    <p:sldId id="287" r:id="rId14"/>
    <p:sldId id="302" r:id="rId15"/>
    <p:sldId id="300" r:id="rId16"/>
    <p:sldId id="301" r:id="rId17"/>
    <p:sldId id="303" r:id="rId18"/>
    <p:sldId id="304" r:id="rId19"/>
    <p:sldId id="289" r:id="rId20"/>
    <p:sldId id="279" r:id="rId21"/>
    <p:sldId id="284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</p:sldIdLst>
  <p:sldSz cx="12192000" cy="6858000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1B3E"/>
    <a:srgbClr val="74C0BB"/>
    <a:srgbClr val="FAB7C9"/>
    <a:srgbClr val="DC2485"/>
    <a:srgbClr val="FAEE5C"/>
    <a:srgbClr val="FD9827"/>
    <a:srgbClr val="D26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0440E1-847F-4681-86C4-4CF60630F9E5}" v="36" dt="2025-04-02T20:05:24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613" autoAdjust="0"/>
  </p:normalViewPr>
  <p:slideViewPr>
    <p:cSldViewPr snapToGrid="0" snapToObjects="1">
      <p:cViewPr varScale="1">
        <p:scale>
          <a:sx n="70" d="100"/>
          <a:sy n="70" d="100"/>
        </p:scale>
        <p:origin x="1166" y="38"/>
      </p:cViewPr>
      <p:guideLst>
        <p:guide orient="horz" pos="2160"/>
        <p:guide pos="3840"/>
      </p:guideLst>
    </p:cSldViewPr>
  </p:slideViewPr>
  <p:notesTextViewPr>
    <p:cViewPr>
      <p:scale>
        <a:sx n="70" d="100"/>
        <a:sy n="7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61" d="100"/>
          <a:sy n="61" d="100"/>
        </p:scale>
        <p:origin x="316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 Brown" userId="100cfe46-6d3c-4a39-b443-4db8d45946e9" providerId="ADAL" clId="{8B0440E1-847F-4681-86C4-4CF60630F9E5}"/>
    <pc:docChg chg="custSel addSld delSld modSld modNotesMaster modHandout">
      <pc:chgData name="Denise Brown" userId="100cfe46-6d3c-4a39-b443-4db8d45946e9" providerId="ADAL" clId="{8B0440E1-847F-4681-86C4-4CF60630F9E5}" dt="2025-04-03T08:28:52.724" v="1671" actId="20577"/>
      <pc:docMkLst>
        <pc:docMk/>
      </pc:docMkLst>
      <pc:sldChg chg="modSp mod">
        <pc:chgData name="Denise Brown" userId="100cfe46-6d3c-4a39-b443-4db8d45946e9" providerId="ADAL" clId="{8B0440E1-847F-4681-86C4-4CF60630F9E5}" dt="2025-04-02T10:56:17.370" v="802" actId="14100"/>
        <pc:sldMkLst>
          <pc:docMk/>
          <pc:sldMk cId="857780954" sldId="275"/>
        </pc:sldMkLst>
        <pc:spChg chg="mod">
          <ac:chgData name="Denise Brown" userId="100cfe46-6d3c-4a39-b443-4db8d45946e9" providerId="ADAL" clId="{8B0440E1-847F-4681-86C4-4CF60630F9E5}" dt="2025-04-02T10:56:17.370" v="802" actId="14100"/>
          <ac:spMkLst>
            <pc:docMk/>
            <pc:sldMk cId="857780954" sldId="275"/>
            <ac:spMk id="3" creationId="{9919AF34-8695-8AB8-5FFD-C5A810731472}"/>
          </ac:spMkLst>
        </pc:spChg>
      </pc:sldChg>
      <pc:sldChg chg="delSp modSp mod">
        <pc:chgData name="Denise Brown" userId="100cfe46-6d3c-4a39-b443-4db8d45946e9" providerId="ADAL" clId="{8B0440E1-847F-4681-86C4-4CF60630F9E5}" dt="2025-04-02T11:02:17.194" v="1083" actId="6549"/>
        <pc:sldMkLst>
          <pc:docMk/>
          <pc:sldMk cId="362535242" sldId="287"/>
        </pc:sldMkLst>
        <pc:spChg chg="del">
          <ac:chgData name="Denise Brown" userId="100cfe46-6d3c-4a39-b443-4db8d45946e9" providerId="ADAL" clId="{8B0440E1-847F-4681-86C4-4CF60630F9E5}" dt="2025-03-14T16:47:54.494" v="153" actId="478"/>
          <ac:spMkLst>
            <pc:docMk/>
            <pc:sldMk cId="362535242" sldId="287"/>
            <ac:spMk id="2" creationId="{E3757891-94DB-EE40-0F4A-53FBD5B3705C}"/>
          </ac:spMkLst>
        </pc:spChg>
        <pc:spChg chg="mod">
          <ac:chgData name="Denise Brown" userId="100cfe46-6d3c-4a39-b443-4db8d45946e9" providerId="ADAL" clId="{8B0440E1-847F-4681-86C4-4CF60630F9E5}" dt="2025-04-02T11:02:17.194" v="1083" actId="6549"/>
          <ac:spMkLst>
            <pc:docMk/>
            <pc:sldMk cId="362535242" sldId="287"/>
            <ac:spMk id="6" creationId="{3D3CAD0B-721E-C716-7B15-BB918786E745}"/>
          </ac:spMkLst>
        </pc:spChg>
      </pc:sldChg>
      <pc:sldChg chg="modSp">
        <pc:chgData name="Denise Brown" userId="100cfe46-6d3c-4a39-b443-4db8d45946e9" providerId="ADAL" clId="{8B0440E1-847F-4681-86C4-4CF60630F9E5}" dt="2025-04-02T11:18:58.652" v="1189"/>
        <pc:sldMkLst>
          <pc:docMk/>
          <pc:sldMk cId="2870622279" sldId="289"/>
        </pc:sldMkLst>
        <pc:graphicFrameChg chg="mod">
          <ac:chgData name="Denise Brown" userId="100cfe46-6d3c-4a39-b443-4db8d45946e9" providerId="ADAL" clId="{8B0440E1-847F-4681-86C4-4CF60630F9E5}" dt="2025-04-02T11:18:58.652" v="1189"/>
          <ac:graphicFrameMkLst>
            <pc:docMk/>
            <pc:sldMk cId="2870622279" sldId="289"/>
            <ac:graphicFrameMk id="7" creationId="{99ECA8BE-4936-38DC-89B8-7EF78481264D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3:07.900" v="1191" actId="255"/>
        <pc:sldMkLst>
          <pc:docMk/>
          <pc:sldMk cId="1095507912" sldId="292"/>
        </pc:sldMkLst>
        <pc:graphicFrameChg chg="mod">
          <ac:chgData name="Denise Brown" userId="100cfe46-6d3c-4a39-b443-4db8d45946e9" providerId="ADAL" clId="{8B0440E1-847F-4681-86C4-4CF60630F9E5}" dt="2025-04-02T11:23:07.900" v="1191" actId="255"/>
          <ac:graphicFrameMkLst>
            <pc:docMk/>
            <pc:sldMk cId="1095507912" sldId="292"/>
            <ac:graphicFrameMk id="9" creationId="{AB16667D-DAB9-DACF-9EFB-A1DE871720F6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3:32.466" v="1192" actId="255"/>
        <pc:sldMkLst>
          <pc:docMk/>
          <pc:sldMk cId="994832573" sldId="293"/>
        </pc:sldMkLst>
        <pc:graphicFrameChg chg="mod">
          <ac:chgData name="Denise Brown" userId="100cfe46-6d3c-4a39-b443-4db8d45946e9" providerId="ADAL" clId="{8B0440E1-847F-4681-86C4-4CF60630F9E5}" dt="2025-04-02T11:23:32.466" v="1192" actId="255"/>
          <ac:graphicFrameMkLst>
            <pc:docMk/>
            <pc:sldMk cId="994832573" sldId="293"/>
            <ac:graphicFrameMk id="9" creationId="{0434C189-CE3D-1F97-B514-A175575A4C80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3:49.746" v="1193" actId="255"/>
        <pc:sldMkLst>
          <pc:docMk/>
          <pc:sldMk cId="314894600" sldId="294"/>
        </pc:sldMkLst>
        <pc:graphicFrameChg chg="mod">
          <ac:chgData name="Denise Brown" userId="100cfe46-6d3c-4a39-b443-4db8d45946e9" providerId="ADAL" clId="{8B0440E1-847F-4681-86C4-4CF60630F9E5}" dt="2025-04-02T11:23:49.746" v="1193" actId="255"/>
          <ac:graphicFrameMkLst>
            <pc:docMk/>
            <pc:sldMk cId="314894600" sldId="294"/>
            <ac:graphicFrameMk id="9" creationId="{CE8DDAAE-C29C-949F-4D82-C4A58D2ACF8C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4:38.778" v="1196" actId="207"/>
        <pc:sldMkLst>
          <pc:docMk/>
          <pc:sldMk cId="1172844815" sldId="295"/>
        </pc:sldMkLst>
        <pc:graphicFrameChg chg="mod">
          <ac:chgData name="Denise Brown" userId="100cfe46-6d3c-4a39-b443-4db8d45946e9" providerId="ADAL" clId="{8B0440E1-847F-4681-86C4-4CF60630F9E5}" dt="2025-04-02T11:24:38.778" v="1196" actId="207"/>
          <ac:graphicFrameMkLst>
            <pc:docMk/>
            <pc:sldMk cId="1172844815" sldId="295"/>
            <ac:graphicFrameMk id="17" creationId="{2B3405B9-DF67-D9B5-88D5-20D6C1C4C109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4:55.125" v="1198" actId="207"/>
        <pc:sldMkLst>
          <pc:docMk/>
          <pc:sldMk cId="280637807" sldId="296"/>
        </pc:sldMkLst>
        <pc:graphicFrameChg chg="mod">
          <ac:chgData name="Denise Brown" userId="100cfe46-6d3c-4a39-b443-4db8d45946e9" providerId="ADAL" clId="{8B0440E1-847F-4681-86C4-4CF60630F9E5}" dt="2025-04-02T11:24:55.125" v="1198" actId="207"/>
          <ac:graphicFrameMkLst>
            <pc:docMk/>
            <pc:sldMk cId="280637807" sldId="296"/>
            <ac:graphicFrameMk id="12" creationId="{D8B8F932-64D2-1BF2-D84D-48CB8862F6F7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5:12.414" v="1199" actId="255"/>
        <pc:sldMkLst>
          <pc:docMk/>
          <pc:sldMk cId="1277795386" sldId="297"/>
        </pc:sldMkLst>
        <pc:graphicFrameChg chg="mod">
          <ac:chgData name="Denise Brown" userId="100cfe46-6d3c-4a39-b443-4db8d45946e9" providerId="ADAL" clId="{8B0440E1-847F-4681-86C4-4CF60630F9E5}" dt="2025-04-02T11:25:12.414" v="1199" actId="255"/>
          <ac:graphicFrameMkLst>
            <pc:docMk/>
            <pc:sldMk cId="1277795386" sldId="297"/>
            <ac:graphicFrameMk id="9" creationId="{91C456DB-D8E3-4933-5775-0C937108F01A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5:20.611" v="1200" actId="255"/>
        <pc:sldMkLst>
          <pc:docMk/>
          <pc:sldMk cId="3640977014" sldId="298"/>
        </pc:sldMkLst>
        <pc:graphicFrameChg chg="mod">
          <ac:chgData name="Denise Brown" userId="100cfe46-6d3c-4a39-b443-4db8d45946e9" providerId="ADAL" clId="{8B0440E1-847F-4681-86C4-4CF60630F9E5}" dt="2025-04-02T11:25:20.611" v="1200" actId="255"/>
          <ac:graphicFrameMkLst>
            <pc:docMk/>
            <pc:sldMk cId="3640977014" sldId="298"/>
            <ac:graphicFrameMk id="9" creationId="{D29BCE86-0D79-49B1-E4BB-3C66BE65C994}"/>
          </ac:graphicFrameMkLst>
        </pc:graphicFrameChg>
      </pc:sldChg>
      <pc:sldChg chg="modSp">
        <pc:chgData name="Denise Brown" userId="100cfe46-6d3c-4a39-b443-4db8d45946e9" providerId="ADAL" clId="{8B0440E1-847F-4681-86C4-4CF60630F9E5}" dt="2025-04-02T11:25:39.356" v="1202" actId="207"/>
        <pc:sldMkLst>
          <pc:docMk/>
          <pc:sldMk cId="1321922908" sldId="299"/>
        </pc:sldMkLst>
        <pc:graphicFrameChg chg="mod">
          <ac:chgData name="Denise Brown" userId="100cfe46-6d3c-4a39-b443-4db8d45946e9" providerId="ADAL" clId="{8B0440E1-847F-4681-86C4-4CF60630F9E5}" dt="2025-04-02T11:25:39.356" v="1202" actId="207"/>
          <ac:graphicFrameMkLst>
            <pc:docMk/>
            <pc:sldMk cId="1321922908" sldId="299"/>
            <ac:graphicFrameMk id="9" creationId="{7F8E16AB-49F0-3560-A98B-0C2837B00A0C}"/>
          </ac:graphicFrameMkLst>
        </pc:graphicFrameChg>
      </pc:sldChg>
      <pc:sldChg chg="modSp mod">
        <pc:chgData name="Denise Brown" userId="100cfe46-6d3c-4a39-b443-4db8d45946e9" providerId="ADAL" clId="{8B0440E1-847F-4681-86C4-4CF60630F9E5}" dt="2025-04-03T08:28:52.724" v="1671" actId="20577"/>
        <pc:sldMkLst>
          <pc:docMk/>
          <pc:sldMk cId="2000019985" sldId="300"/>
        </pc:sldMkLst>
        <pc:spChg chg="mod">
          <ac:chgData name="Denise Brown" userId="100cfe46-6d3c-4a39-b443-4db8d45946e9" providerId="ADAL" clId="{8B0440E1-847F-4681-86C4-4CF60630F9E5}" dt="2025-04-03T08:28:52.724" v="1671" actId="20577"/>
          <ac:spMkLst>
            <pc:docMk/>
            <pc:sldMk cId="2000019985" sldId="300"/>
            <ac:spMk id="7" creationId="{F6CE29A4-C214-669C-ADE8-37EED730E750}"/>
          </ac:spMkLst>
        </pc:spChg>
      </pc:sldChg>
      <pc:sldChg chg="modSp mod">
        <pc:chgData name="Denise Brown" userId="100cfe46-6d3c-4a39-b443-4db8d45946e9" providerId="ADAL" clId="{8B0440E1-847F-4681-86C4-4CF60630F9E5}" dt="2025-04-02T11:03:24.450" v="1084" actId="20577"/>
        <pc:sldMkLst>
          <pc:docMk/>
          <pc:sldMk cId="1676727122" sldId="301"/>
        </pc:sldMkLst>
        <pc:spChg chg="mod">
          <ac:chgData name="Denise Brown" userId="100cfe46-6d3c-4a39-b443-4db8d45946e9" providerId="ADAL" clId="{8B0440E1-847F-4681-86C4-4CF60630F9E5}" dt="2025-04-02T11:03:24.450" v="1084" actId="20577"/>
          <ac:spMkLst>
            <pc:docMk/>
            <pc:sldMk cId="1676727122" sldId="301"/>
            <ac:spMk id="8" creationId="{24773289-6374-5600-245F-9FE83D184CDA}"/>
          </ac:spMkLst>
        </pc:spChg>
      </pc:sldChg>
      <pc:sldChg chg="modSp mod">
        <pc:chgData name="Denise Brown" userId="100cfe46-6d3c-4a39-b443-4db8d45946e9" providerId="ADAL" clId="{8B0440E1-847F-4681-86C4-4CF60630F9E5}" dt="2025-04-02T11:15:37.600" v="1181" actId="20577"/>
        <pc:sldMkLst>
          <pc:docMk/>
          <pc:sldMk cId="1699359407" sldId="303"/>
        </pc:sldMkLst>
        <pc:spChg chg="mod">
          <ac:chgData name="Denise Brown" userId="100cfe46-6d3c-4a39-b443-4db8d45946e9" providerId="ADAL" clId="{8B0440E1-847F-4681-86C4-4CF60630F9E5}" dt="2025-04-02T11:15:37.600" v="1181" actId="20577"/>
          <ac:spMkLst>
            <pc:docMk/>
            <pc:sldMk cId="1699359407" sldId="303"/>
            <ac:spMk id="7" creationId="{443DE2F2-F4FB-A4A8-8D34-E612A224D89D}"/>
          </ac:spMkLst>
        </pc:spChg>
      </pc:sldChg>
      <pc:sldChg chg="modSp mod">
        <pc:chgData name="Denise Brown" userId="100cfe46-6d3c-4a39-b443-4db8d45946e9" providerId="ADAL" clId="{8B0440E1-847F-4681-86C4-4CF60630F9E5}" dt="2025-04-02T11:07:04.920" v="1156" actId="20577"/>
        <pc:sldMkLst>
          <pc:docMk/>
          <pc:sldMk cId="2925743196" sldId="304"/>
        </pc:sldMkLst>
        <pc:spChg chg="mod">
          <ac:chgData name="Denise Brown" userId="100cfe46-6d3c-4a39-b443-4db8d45946e9" providerId="ADAL" clId="{8B0440E1-847F-4681-86C4-4CF60630F9E5}" dt="2025-04-02T11:07:04.920" v="1156" actId="20577"/>
          <ac:spMkLst>
            <pc:docMk/>
            <pc:sldMk cId="2925743196" sldId="304"/>
            <ac:spMk id="3" creationId="{6698681B-226C-B8E8-1C77-D6A9BD6A6409}"/>
          </ac:spMkLst>
        </pc:spChg>
      </pc:sldChg>
      <pc:sldChg chg="modSp new del mod">
        <pc:chgData name="Denise Brown" userId="100cfe46-6d3c-4a39-b443-4db8d45946e9" providerId="ADAL" clId="{8B0440E1-847F-4681-86C4-4CF60630F9E5}" dt="2025-04-02T11:47:27.765" v="1657" actId="47"/>
        <pc:sldMkLst>
          <pc:docMk/>
          <pc:sldMk cId="639388489" sldId="305"/>
        </pc:sldMkLst>
        <pc:spChg chg="mod">
          <ac:chgData name="Denise Brown" userId="100cfe46-6d3c-4a39-b443-4db8d45946e9" providerId="ADAL" clId="{8B0440E1-847F-4681-86C4-4CF60630F9E5}" dt="2025-04-02T11:46:38.738" v="1656" actId="20577"/>
          <ac:spMkLst>
            <pc:docMk/>
            <pc:sldMk cId="639388489" sldId="305"/>
            <ac:spMk id="3" creationId="{FD4C3204-CE54-4D7D-D488-035B6DF3333C}"/>
          </ac:spMkLst>
        </pc:spChg>
        <pc:spChg chg="mod">
          <ac:chgData name="Denise Brown" userId="100cfe46-6d3c-4a39-b443-4db8d45946e9" providerId="ADAL" clId="{8B0440E1-847F-4681-86C4-4CF60630F9E5}" dt="2025-04-02T11:29:53.467" v="1235" actId="20577"/>
          <ac:spMkLst>
            <pc:docMk/>
            <pc:sldMk cId="639388489" sldId="305"/>
            <ac:spMk id="4" creationId="{73B2C77B-762E-8679-43F3-FF044773B978}"/>
          </ac:spMkLst>
        </pc:spChg>
      </pc:sldChg>
      <pc:sldChg chg="addSp delSp modSp new mod modClrScheme chgLayout">
        <pc:chgData name="Denise Brown" userId="100cfe46-6d3c-4a39-b443-4db8d45946e9" providerId="ADAL" clId="{8B0440E1-847F-4681-86C4-4CF60630F9E5}" dt="2025-04-02T20:05:59.093" v="1664" actId="700"/>
        <pc:sldMkLst>
          <pc:docMk/>
          <pc:sldMk cId="3144518933" sldId="305"/>
        </pc:sldMkLst>
        <pc:spChg chg="mod ord">
          <ac:chgData name="Denise Brown" userId="100cfe46-6d3c-4a39-b443-4db8d45946e9" providerId="ADAL" clId="{8B0440E1-847F-4681-86C4-4CF60630F9E5}" dt="2025-04-02T20:05:59.093" v="1664" actId="700"/>
          <ac:spMkLst>
            <pc:docMk/>
            <pc:sldMk cId="3144518933" sldId="305"/>
            <ac:spMk id="2" creationId="{5A249DF0-7718-7480-8E3D-D0195801211B}"/>
          </ac:spMkLst>
        </pc:spChg>
        <pc:spChg chg="del">
          <ac:chgData name="Denise Brown" userId="100cfe46-6d3c-4a39-b443-4db8d45946e9" providerId="ADAL" clId="{8B0440E1-847F-4681-86C4-4CF60630F9E5}" dt="2025-04-02T20:05:11.952" v="1659" actId="700"/>
          <ac:spMkLst>
            <pc:docMk/>
            <pc:sldMk cId="3144518933" sldId="305"/>
            <ac:spMk id="3" creationId="{80474D8C-278C-6FBC-77E9-C7F0E391204A}"/>
          </ac:spMkLst>
        </pc:spChg>
        <pc:spChg chg="del mod ord">
          <ac:chgData name="Denise Brown" userId="100cfe46-6d3c-4a39-b443-4db8d45946e9" providerId="ADAL" clId="{8B0440E1-847F-4681-86C4-4CF60630F9E5}" dt="2025-04-02T20:05:11.952" v="1659" actId="700"/>
          <ac:spMkLst>
            <pc:docMk/>
            <pc:sldMk cId="3144518933" sldId="305"/>
            <ac:spMk id="4" creationId="{ACF2E20F-A72F-AE45-1B9B-01A4E027E531}"/>
          </ac:spMkLst>
        </pc:spChg>
        <pc:spChg chg="add del mod ord">
          <ac:chgData name="Denise Brown" userId="100cfe46-6d3c-4a39-b443-4db8d45946e9" providerId="ADAL" clId="{8B0440E1-847F-4681-86C4-4CF60630F9E5}" dt="2025-04-02T20:05:35.287" v="1662" actId="478"/>
          <ac:spMkLst>
            <pc:docMk/>
            <pc:sldMk cId="3144518933" sldId="305"/>
            <ac:spMk id="5" creationId="{3A61DE65-20E5-855F-0F89-6EB7D4569BA5}"/>
          </ac:spMkLst>
        </pc:spChg>
        <pc:picChg chg="add mod">
          <ac:chgData name="Denise Brown" userId="100cfe46-6d3c-4a39-b443-4db8d45946e9" providerId="ADAL" clId="{8B0440E1-847F-4681-86C4-4CF60630F9E5}" dt="2025-04-02T20:05:41.231" v="1663" actId="1076"/>
          <ac:picMkLst>
            <pc:docMk/>
            <pc:sldMk cId="3144518933" sldId="305"/>
            <ac:picMk id="6" creationId="{E4A88996-7EE6-D3FC-540B-0482724B5849}"/>
          </ac:picMkLst>
        </pc:picChg>
      </pc:sldChg>
      <pc:sldChg chg="modSp new del mod">
        <pc:chgData name="Denise Brown" userId="100cfe46-6d3c-4a39-b443-4db8d45946e9" providerId="ADAL" clId="{8B0440E1-847F-4681-86C4-4CF60630F9E5}" dt="2025-04-02T11:28:46.349" v="1223" actId="47"/>
        <pc:sldMkLst>
          <pc:docMk/>
          <pc:sldMk cId="3391866060" sldId="305"/>
        </pc:sldMkLst>
        <pc:spChg chg="mod">
          <ac:chgData name="Denise Brown" userId="100cfe46-6d3c-4a39-b443-4db8d45946e9" providerId="ADAL" clId="{8B0440E1-847F-4681-86C4-4CF60630F9E5}" dt="2025-04-02T11:26:49.760" v="1222" actId="5793"/>
          <ac:spMkLst>
            <pc:docMk/>
            <pc:sldMk cId="3391866060" sldId="305"/>
            <ac:spMk id="3" creationId="{5BB8D4DE-A589-1A8F-E514-88DDBA8928D2}"/>
          </ac:spMkLst>
        </pc:spChg>
        <pc:spChg chg="mod">
          <ac:chgData name="Denise Brown" userId="100cfe46-6d3c-4a39-b443-4db8d45946e9" providerId="ADAL" clId="{8B0440E1-847F-4681-86C4-4CF60630F9E5}" dt="2025-04-02T11:26:24.420" v="1221" actId="20577"/>
          <ac:spMkLst>
            <pc:docMk/>
            <pc:sldMk cId="3391866060" sldId="305"/>
            <ac:spMk id="4" creationId="{EB1938B7-3ADB-5850-882D-E753EB854B2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7B-49F5-A910-4B0F8500C9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7B-49F5-A910-4B0F8500C9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73A-48CB-AADE-F548BAEF8B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73A-48CB-AADE-F548BAEF8B39}"/>
              </c:ext>
            </c:extLst>
          </c:dPt>
          <c:dLbls>
            <c:dLbl>
              <c:idx val="0"/>
              <c:layout>
                <c:manualLayout>
                  <c:x val="5.3270002280877363E-3"/>
                  <c:y val="-0.122512385190446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7B-49F5-A910-4B0F8500C90C}"/>
                </c:ext>
              </c:extLst>
            </c:dLbl>
            <c:dLbl>
              <c:idx val="1"/>
              <c:layout>
                <c:manualLayout>
                  <c:x val="-1.4039654576035444E-2"/>
                  <c:y val="-2.344826106801635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7B-49F5-A910-4B0F8500C90C}"/>
                </c:ext>
              </c:extLst>
            </c:dLbl>
            <c:dLbl>
              <c:idx val="2"/>
              <c:layout>
                <c:manualLayout>
                  <c:x val="5.3620253341894329E-4"/>
                  <c:y val="2.690093703144421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73A-48CB-AADE-F548BAEF8B39}"/>
                </c:ext>
              </c:extLst>
            </c:dLbl>
            <c:dLbl>
              <c:idx val="3"/>
              <c:layout>
                <c:manualLayout>
                  <c:x val="0.22335817957753989"/>
                  <c:y val="6.9121101361326983E-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3A-48CB-AADE-F548BAEF8B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Very satisfied</c:v>
                </c:pt>
                <c:pt idx="1">
                  <c:v>Fairly satisfied</c:v>
                </c:pt>
                <c:pt idx="2">
                  <c:v>Neither satisfied nor dissatisfied</c:v>
                </c:pt>
                <c:pt idx="3">
                  <c:v>Fairly dissatisfied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</c:v>
                </c:pt>
                <c:pt idx="1">
                  <c:v>12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A-48CB-AADE-F548BAEF8B39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A6A-4A18-B741-F2BC3BDE9700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Not applicable/don’t know</c:v>
                </c:pt>
                <c:pt idx="1">
                  <c:v>Very dissatisfied</c:v>
                </c:pt>
                <c:pt idx="2">
                  <c:v>Fairly dissatisfied</c:v>
                </c:pt>
                <c:pt idx="3">
                  <c:v>Neither satisfied nor dissatisfied</c:v>
                </c:pt>
                <c:pt idx="4">
                  <c:v>Fairly satisfied</c:v>
                </c:pt>
                <c:pt idx="5">
                  <c:v>Very satisfied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7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8-4BC0-B585-456920CF7B27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845743680"/>
        <c:axId val="1845750880"/>
      </c:barChart>
      <c:catAx>
        <c:axId val="1845743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750880"/>
        <c:crosses val="autoZero"/>
        <c:auto val="1"/>
        <c:lblAlgn val="ctr"/>
        <c:lblOffset val="100"/>
        <c:noMultiLvlLbl val="0"/>
      </c:catAx>
      <c:valAx>
        <c:axId val="1845750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574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Not applicable/don’t know</c:v>
                </c:pt>
                <c:pt idx="1">
                  <c:v>Very dissatisfied</c:v>
                </c:pt>
                <c:pt idx="2">
                  <c:v>Fairly dissatisfied</c:v>
                </c:pt>
                <c:pt idx="3">
                  <c:v>Neither satisfied nor dissatisfied</c:v>
                </c:pt>
                <c:pt idx="4">
                  <c:v>Fairly satisfied</c:v>
                </c:pt>
                <c:pt idx="5">
                  <c:v>Very satisfied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14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A5-4B2E-BD18-4B9C8B1C752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45749440"/>
        <c:axId val="1845735520"/>
      </c:barChart>
      <c:catAx>
        <c:axId val="1845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735520"/>
        <c:crosses val="autoZero"/>
        <c:auto val="1"/>
        <c:lblAlgn val="ctr"/>
        <c:lblOffset val="100"/>
        <c:noMultiLvlLbl val="0"/>
      </c:catAx>
      <c:valAx>
        <c:axId val="18457355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574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Not applicable/don’t know</c:v>
                </c:pt>
                <c:pt idx="1">
                  <c:v>Very dissatisfied</c:v>
                </c:pt>
                <c:pt idx="2">
                  <c:v>Fairly dissatisfied</c:v>
                </c:pt>
                <c:pt idx="3">
                  <c:v>Neither satisfied nor dissatisfied</c:v>
                </c:pt>
                <c:pt idx="4">
                  <c:v>Fairly satisfied</c:v>
                </c:pt>
                <c:pt idx="5">
                  <c:v>Very satisfied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0</c:v>
                </c:pt>
                <c:pt idx="3">
                  <c:v>5</c:v>
                </c:pt>
                <c:pt idx="4">
                  <c:v>8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6A-4D82-9F3C-0272DEDEE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11585216"/>
        <c:axId val="1611587136"/>
      </c:barChart>
      <c:catAx>
        <c:axId val="1611585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1587136"/>
        <c:crosses val="autoZero"/>
        <c:auto val="1"/>
        <c:lblAlgn val="ctr"/>
        <c:lblOffset val="100"/>
        <c:noMultiLvlLbl val="0"/>
      </c:catAx>
      <c:valAx>
        <c:axId val="16115871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1158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Not applicable/don’t know</c:v>
                </c:pt>
                <c:pt idx="1">
                  <c:v>Very dissatisfied</c:v>
                </c:pt>
                <c:pt idx="2">
                  <c:v>Fairly dissatisfied</c:v>
                </c:pt>
                <c:pt idx="3">
                  <c:v>Neither satisfied nor dissatisfied</c:v>
                </c:pt>
                <c:pt idx="4">
                  <c:v>Fairly satisfied</c:v>
                </c:pt>
                <c:pt idx="5">
                  <c:v>Very satisfied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8</c:v>
                </c:pt>
                <c:pt idx="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9-4DC0-BACB-DB3260F524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26652688"/>
        <c:axId val="1726650288"/>
      </c:barChart>
      <c:catAx>
        <c:axId val="1726652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6650288"/>
        <c:crosses val="autoZero"/>
        <c:auto val="1"/>
        <c:lblAlgn val="ctr"/>
        <c:lblOffset val="100"/>
        <c:noMultiLvlLbl val="0"/>
      </c:catAx>
      <c:valAx>
        <c:axId val="172665028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6652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Not applicable/don’t know</c:v>
                </c:pt>
                <c:pt idx="1">
                  <c:v>Strongly disagree</c:v>
                </c:pt>
                <c:pt idx="2">
                  <c:v>Disagree</c:v>
                </c:pt>
                <c:pt idx="3">
                  <c:v>Neither agree not disagree</c:v>
                </c:pt>
                <c:pt idx="4">
                  <c:v>Agree</c:v>
                </c:pt>
                <c:pt idx="5">
                  <c:v>Strongly agree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11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F-4AC3-8310-63048D0C9ED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516731664"/>
        <c:axId val="1516728784"/>
      </c:barChart>
      <c:catAx>
        <c:axId val="1516731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6728784"/>
        <c:crosses val="autoZero"/>
        <c:auto val="1"/>
        <c:lblAlgn val="ctr"/>
        <c:lblOffset val="100"/>
        <c:noMultiLvlLbl val="0"/>
      </c:catAx>
      <c:valAx>
        <c:axId val="151672878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16731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58B-47A4-B7CE-72B2B980120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58B-47A4-B7CE-72B2B980120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58B-47A4-B7CE-72B2B980120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58B-47A4-B7CE-72B2B9801204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58B-47A4-B7CE-72B2B9801204}"/>
              </c:ext>
            </c:extLst>
          </c:dPt>
          <c:dLbls>
            <c:dLbl>
              <c:idx val="0"/>
              <c:layout>
                <c:manualLayout>
                  <c:x val="6.384543057186326E-2"/>
                  <c:y val="-0.1335831848395443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8B-47A4-B7CE-72B2B9801204}"/>
                </c:ext>
              </c:extLst>
            </c:dLbl>
            <c:dLbl>
              <c:idx val="1"/>
              <c:layout>
                <c:manualLayout>
                  <c:x val="-4.6138221663066727E-2"/>
                  <c:y val="0.179877839628674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8B-47A4-B7CE-72B2B9801204}"/>
                </c:ext>
              </c:extLst>
            </c:dLbl>
            <c:dLbl>
              <c:idx val="2"/>
              <c:layout>
                <c:manualLayout>
                  <c:x val="3.7587034719180332E-2"/>
                  <c:y val="-4.9963744320373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>
                          <a:lumMod val="9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1344914883641002"/>
                      <c:h val="0.176902882234323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58B-47A4-B7CE-72B2B980120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8B-47A4-B7CE-72B2B980120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8B-47A4-B7CE-72B2B98012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Very satisfied</c:v>
                </c:pt>
                <c:pt idx="1">
                  <c:v>Fairly satisfied</c:v>
                </c:pt>
                <c:pt idx="2">
                  <c:v>Neither satisfied nor dissatisfied</c:v>
                </c:pt>
                <c:pt idx="3">
                  <c:v>Fairly dissatisfied</c:v>
                </c:pt>
                <c:pt idx="4">
                  <c:v>Very dissatisfied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</c:v>
                </c:pt>
                <c:pt idx="1">
                  <c:v>5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8B-47A4-B7CE-72B2B980120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35263222757386"/>
          <c:y val="0.12513972198023268"/>
          <c:w val="0.76361947964482091"/>
          <c:h val="0.7888704545272388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B3C-47CD-88FC-A7A126837F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B3C-47CD-88FC-A7A126837F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53-4CFA-AE18-57E95BFFDE2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5"/>
                <c:pt idx="0">
                  <c:v>Very satisfied</c:v>
                </c:pt>
                <c:pt idx="1">
                  <c:v>Fairly satisfied</c:v>
                </c:pt>
                <c:pt idx="2">
                  <c:v>Neither satisfied nor dissatisfied</c:v>
                </c:pt>
                <c:pt idx="3">
                  <c:v>Fairly dissatisfied</c:v>
                </c:pt>
                <c:pt idx="4">
                  <c:v>Very dissatisfied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</c:v>
                </c:pt>
                <c:pt idx="1">
                  <c:v>5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DF-48CF-8DE7-AA94937B8D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5"/>
                <c:pt idx="0">
                  <c:v>Very satisfied</c:v>
                </c:pt>
                <c:pt idx="1">
                  <c:v>Fairly satisfied</c:v>
                </c:pt>
                <c:pt idx="2">
                  <c:v>Neither satisfied nor dissatisfied</c:v>
                </c:pt>
                <c:pt idx="3">
                  <c:v>Fairly dissatisfied</c:v>
                </c:pt>
                <c:pt idx="4">
                  <c:v>Very dissatisfied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1-48DF-48CF-8DE7-AA94937B8D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13683216"/>
        <c:axId val="1513681296"/>
      </c:barChart>
      <c:catAx>
        <c:axId val="151368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3681296"/>
        <c:crosses val="autoZero"/>
        <c:auto val="1"/>
        <c:lblAlgn val="ctr"/>
        <c:lblOffset val="100"/>
        <c:noMultiLvlLbl val="0"/>
      </c:catAx>
      <c:valAx>
        <c:axId val="1513681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368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Very dissatisfied</c:v>
                </c:pt>
                <c:pt idx="1">
                  <c:v>Fairly dissatisfied</c:v>
                </c:pt>
                <c:pt idx="2">
                  <c:v>Neither satisfied not dissatisfied</c:v>
                </c:pt>
                <c:pt idx="3">
                  <c:v>Fairly satisfied</c:v>
                </c:pt>
                <c:pt idx="4">
                  <c:v>Very satisfied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11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1-40C2-96D7-69BF8FFEFC9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991131088"/>
        <c:axId val="1991130128"/>
      </c:barChart>
      <c:catAx>
        <c:axId val="1991131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1130128"/>
        <c:crosses val="autoZero"/>
        <c:auto val="1"/>
        <c:lblAlgn val="ctr"/>
        <c:lblOffset val="100"/>
        <c:noMultiLvlLbl val="0"/>
      </c:catAx>
      <c:valAx>
        <c:axId val="199113012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91131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5"/>
                <c:pt idx="0">
                  <c:v>Very dissatisfied</c:v>
                </c:pt>
                <c:pt idx="1">
                  <c:v>Fairly dissatisfied</c:v>
                </c:pt>
                <c:pt idx="2">
                  <c:v>Neither satisfied nor dissatisfied</c:v>
                </c:pt>
                <c:pt idx="3">
                  <c:v>Fairly satisfied</c:v>
                </c:pt>
                <c:pt idx="4">
                  <c:v>Very satisfied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EB-41BA-AE0C-DEF463C17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45750400"/>
        <c:axId val="1845748000"/>
      </c:barChart>
      <c:catAx>
        <c:axId val="1845750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748000"/>
        <c:crosses val="autoZero"/>
        <c:auto val="1"/>
        <c:lblAlgn val="ctr"/>
        <c:lblOffset val="100"/>
        <c:noMultiLvlLbl val="0"/>
      </c:catAx>
      <c:valAx>
        <c:axId val="184574800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575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6"/>
                <c:pt idx="0">
                  <c:v>Not applicable/don’t know</c:v>
                </c:pt>
                <c:pt idx="1">
                  <c:v>Very dissatisfied</c:v>
                </c:pt>
                <c:pt idx="2">
                  <c:v>Fairly dissatisfied</c:v>
                </c:pt>
                <c:pt idx="3">
                  <c:v>Neither satisfied nor dissatified</c:v>
                </c:pt>
                <c:pt idx="4">
                  <c:v>Fairly satisfied</c:v>
                </c:pt>
                <c:pt idx="5">
                  <c:v>Very satisfied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9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B0-4E7A-9C89-02A72848E68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24398480"/>
        <c:axId val="1724397520"/>
      </c:barChart>
      <c:catAx>
        <c:axId val="1724398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4397520"/>
        <c:crosses val="autoZero"/>
        <c:auto val="1"/>
        <c:lblAlgn val="ctr"/>
        <c:lblOffset val="100"/>
        <c:noMultiLvlLbl val="0"/>
      </c:catAx>
      <c:valAx>
        <c:axId val="17243975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4398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Not applicable/don’t know</c:v>
                </c:pt>
                <c:pt idx="1">
                  <c:v>Strongly disagree</c:v>
                </c:pt>
                <c:pt idx="2">
                  <c:v>Disagree</c:v>
                </c:pt>
                <c:pt idx="3">
                  <c:v>Neither agree nor dissagree</c:v>
                </c:pt>
                <c:pt idx="4">
                  <c:v>Agree</c:v>
                </c:pt>
                <c:pt idx="5">
                  <c:v>Strongly agree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8</c:v>
                </c:pt>
                <c:pt idx="5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6-4B02-A97F-7A832E1C92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45748960"/>
        <c:axId val="1845743200"/>
      </c:barChart>
      <c:catAx>
        <c:axId val="1845748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743200"/>
        <c:crosses val="autoZero"/>
        <c:auto val="1"/>
        <c:lblAlgn val="ctr"/>
        <c:lblOffset val="100"/>
        <c:noMultiLvlLbl val="0"/>
      </c:catAx>
      <c:valAx>
        <c:axId val="184574320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5748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77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A9F-4A21-A587-97C33269FCFF}"/>
              </c:ext>
            </c:extLst>
          </c:dPt>
          <c:dPt>
            <c:idx val="1"/>
            <c:bubble3D val="0"/>
            <c:spPr>
              <a:solidFill>
                <a:schemeClr val="accent3">
                  <a:shade val="76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CB5-43F0-A679-8E9492692CEF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9F-4A21-A587-97C33269F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0.48295</cdr:x>
      <cdr:y>0.03632</cdr:y>
    </cdr:from>
    <cdr:to>
      <cdr:x>0.58462</cdr:x>
      <cdr:y>0.05449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E8807E72-7618-8073-9A44-B2BDE9AD45CC}"/>
            </a:ext>
          </a:extLst>
        </cdr:cNvPr>
        <cdr:cNvCxnSpPr/>
      </cdr:nvCxnSpPr>
      <cdr:spPr>
        <a:xfrm xmlns:a="http://schemas.openxmlformats.org/drawingml/2006/main" flipH="1">
          <a:off x="4550229" y="152400"/>
          <a:ext cx="957942" cy="76200"/>
        </a:xfrm>
        <a:prstGeom xmlns:a="http://schemas.openxmlformats.org/drawingml/2006/main" prst="line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ABCA91-B029-180C-2493-8B9D2C1EF5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C46611-65B1-1F6B-2659-133657557F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FEE605F4-E264-45AD-A3C6-67E52751F45C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5A48C-9205-8648-93B2-D33C83064B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D89517-0405-EBBA-D1B5-55B2512860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2904AC3-D2E1-4C4A-8CCC-B61E085D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547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CD61910-54AA-DC4F-9E65-F2C5C883D3A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3D1B2568-231F-2249-9665-55E6EEA0A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15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B2568-231F-2249-9665-55E6EEA0AB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90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B2568-231F-2249-9665-55E6EEA0AB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72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155">
              <a:defRPr/>
            </a:pPr>
            <a:fld id="{3D1B2568-231F-2249-9665-55E6EEA0AB2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155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92843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B2568-231F-2249-9665-55E6EEA0AB2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86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B2568-231F-2249-9665-55E6EEA0AB2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88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B2568-231F-2249-9665-55E6EEA0AB2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54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DC24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0306EE-2E84-1043-A79E-91CAD329731F}"/>
              </a:ext>
            </a:extLst>
          </p:cNvPr>
          <p:cNvSpPr/>
          <p:nvPr userDrawn="1"/>
        </p:nvSpPr>
        <p:spPr>
          <a:xfrm>
            <a:off x="10421257" y="5239657"/>
            <a:ext cx="1596572" cy="1618343"/>
          </a:xfrm>
          <a:prstGeom prst="rect">
            <a:avLst/>
          </a:prstGeom>
          <a:solidFill>
            <a:srgbClr val="DC24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3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bg>
      <p:bgPr>
        <a:solidFill>
          <a:srgbClr val="DC24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97F-97B7-0444-A80C-D5F54A4C1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BE016-B024-D243-ABBF-0D21015AA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F3433-E7C8-2D4D-9E8C-9462E72A8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1F441-58BB-2B49-AC55-D0683CE78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4693DC-2D8D-EA46-A176-4816BDEC9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DDFB4-36E8-9A49-92A7-3B5C66AD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3D2E2-77A9-B34F-B16F-65A6C71FF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78F4A-AB39-B242-AD4B-1E4F5958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39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bg>
      <p:bgPr>
        <a:solidFill>
          <a:srgbClr val="FAB7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97F-97B7-0444-A80C-D5F54A4C1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BE016-B024-D243-ABBF-0D21015AA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F3433-E7C8-2D4D-9E8C-9462E72A8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1F441-58BB-2B49-AC55-D0683CE78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4693DC-2D8D-EA46-A176-4816BDEC9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DDFB4-36E8-9A49-92A7-3B5C66AD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3D2E2-77A9-B34F-B16F-65A6C71FF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78F4A-AB39-B242-AD4B-1E4F5958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46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Comparison">
    <p:bg>
      <p:bgPr>
        <a:solidFill>
          <a:srgbClr val="22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97F-97B7-0444-A80C-D5F54A4C1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BE016-B024-D243-ABBF-0D21015AA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F3433-E7C8-2D4D-9E8C-9462E72A8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1F441-58BB-2B49-AC55-D0683CE78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4693DC-2D8D-EA46-A176-4816BDEC9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DDFB4-36E8-9A49-92A7-3B5C66AD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3D2E2-77A9-B34F-B16F-65A6C71FF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78F4A-AB39-B242-AD4B-1E4F5958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90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_Comparison">
    <p:bg>
      <p:bgPr>
        <a:solidFill>
          <a:srgbClr val="74C0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97F-97B7-0444-A80C-D5F54A4C1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BE016-B024-D243-ABBF-0D21015AA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F3433-E7C8-2D4D-9E8C-9462E72A8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1F441-58BB-2B49-AC55-D0683CE78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4693DC-2D8D-EA46-A176-4816BDEC9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DDFB4-36E8-9A49-92A7-3B5C66AD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3D2E2-77A9-B34F-B16F-65A6C71FF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78F4A-AB39-B242-AD4B-1E4F5958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43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rgbClr val="DC24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4C1-29E4-B74A-9BA5-1A2B162B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07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005B2-EDDA-2845-8EA5-8D9A576A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DE3A-EE66-EC4B-9147-9758F992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C5227-3998-0449-9D3B-A317C026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23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bg>
      <p:bgPr>
        <a:solidFill>
          <a:srgbClr val="FAB7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4C1-29E4-B74A-9BA5-1A2B162B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07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005B2-EDDA-2845-8EA5-8D9A576A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DE3A-EE66-EC4B-9147-9758F992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C5227-3998-0449-9D3B-A317C026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77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bg>
      <p:bgPr>
        <a:solidFill>
          <a:srgbClr val="22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4C1-29E4-B74A-9BA5-1A2B162B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07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005B2-EDDA-2845-8EA5-8D9A576A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DE3A-EE66-EC4B-9147-9758F992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C5227-3998-0449-9D3B-A317C026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01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bg>
      <p:bgPr>
        <a:solidFill>
          <a:srgbClr val="74C0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4C1-29E4-B74A-9BA5-1A2B162B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07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005B2-EDDA-2845-8EA5-8D9A576A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DE3A-EE66-EC4B-9147-9758F992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C5227-3998-0449-9D3B-A317C026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81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4C1-29E4-B74A-9BA5-1A2B162B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07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005B2-EDDA-2845-8EA5-8D9A576A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DE3A-EE66-EC4B-9147-9758F992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C5227-3998-0449-9D3B-A317C026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77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593E-32AA-9B42-AAF6-7C2137CF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69008-74F6-0345-99BD-9AE0B5F36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2012-F4B3-3146-A0DD-FE836FF6D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976E-0117-4543-A17C-E294766C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1B702-79B6-E648-9F1A-57043127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62FA3-DE07-8D41-9A16-91CEFE3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0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Title Slide">
    <p:bg>
      <p:bgPr>
        <a:solidFill>
          <a:srgbClr val="DC24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A631585-0746-1948-99E7-6684633976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472997"/>
            <a:ext cx="1219200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700" dirty="0">
                <a:solidFill>
                  <a:schemeClr val="bg1"/>
                </a:solidFill>
              </a:rPr>
              <a:t>© Copyright Refuge 2015. Registered charity number 277424. A company limited by guarantee 1412276</a:t>
            </a:r>
            <a:endParaRPr lang="en-US" altLang="en-US" sz="7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04901-932C-B840-AF63-454B170027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1935" y="636671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 b="1" i="0">
                <a:solidFill>
                  <a:schemeClr val="bg1"/>
                </a:solidFill>
                <a:latin typeface="Gibson SemBd" pitchFamily="2" charset="77"/>
              </a:defRPr>
            </a:lvl1pPr>
          </a:lstStyle>
          <a:p>
            <a:fld id="{2EF88101-C3BE-3441-86B1-825F164CB58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A59EEE9-1FD4-0648-B98D-AC8891FF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701"/>
            <a:ext cx="9422081" cy="3731937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+mn-lt"/>
              </a:defRPr>
            </a:lvl1pPr>
            <a:lvl2pPr>
              <a:defRPr b="0" i="0">
                <a:solidFill>
                  <a:schemeClr val="bg1"/>
                </a:solidFill>
                <a:latin typeface="+mn-lt"/>
              </a:defRPr>
            </a:lvl2pPr>
            <a:lvl3pPr>
              <a:defRPr b="0" i="0">
                <a:solidFill>
                  <a:schemeClr val="bg1"/>
                </a:solidFill>
                <a:latin typeface="+mn-lt"/>
              </a:defRPr>
            </a:lvl3pPr>
            <a:lvl4pPr>
              <a:defRPr b="0" i="0">
                <a:solidFill>
                  <a:schemeClr val="bg1"/>
                </a:solidFill>
                <a:latin typeface="+mn-lt"/>
              </a:defRPr>
            </a:lvl4pPr>
            <a:lvl5pPr>
              <a:defRPr b="0" i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99B902D-16B9-BE46-B6A9-C5BDEE1D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7114" cy="1325563"/>
          </a:xfrm>
          <a:prstGeom prst="rect">
            <a:avLst/>
          </a:prstGeom>
        </p:spPr>
        <p:txBody>
          <a:bodyPr/>
          <a:lstStyle>
            <a:lvl1pPr>
              <a:defRPr sz="3500" b="1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0610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0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97F-97B7-0444-A80C-D5F54A4C1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BE016-B024-D243-ABBF-0D21015AA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F3433-E7C8-2D4D-9E8C-9462E72A8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1F441-58BB-2B49-AC55-D0683CE78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4693DC-2D8D-EA46-A176-4816BDEC9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DDFB4-36E8-9A49-92A7-3B5C66AD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3D2E2-77A9-B34F-B16F-65A6C71FF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78F4A-AB39-B242-AD4B-1E4F5958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14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4C1-29E4-B74A-9BA5-1A2B162BF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07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005B2-EDDA-2845-8EA5-8D9A576A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CDE3A-EE66-EC4B-9147-9758F992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C5227-3998-0449-9D3B-A317C026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38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B1CF7F-3206-D14E-BBCF-7DFE1136D6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320E0E-0862-0E42-A9BE-20738D21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CA998-7D60-8B45-9EB5-E82C71949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55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EA749-72F1-7A4B-83B3-ADB1DADD9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337EF-E290-6A4D-873A-FE4E03923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C3DA7-908D-FD4B-B535-35D84A49E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E2E5C-C41D-D44C-B0D0-E3A1FA5757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B6FEE-D40C-5942-9E7C-C91C2F909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DD23B-4876-C641-B7E7-AEBD174F9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293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5BB3-18E7-FF4B-A9D3-7799022F3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FD8151-FB11-5E44-95A1-0E0D5EF46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98A22-8095-9448-8E77-3A2FDDE30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C68E0-F407-F44B-99A8-C98D8BF2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593DB-4C3B-044B-A37F-BE1228B2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1E76D-1220-0B4F-9757-647D46C2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684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00E4D-9517-BB48-AABF-61BC2443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553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04E637-6187-2545-9617-F24B2E66C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FBCB2-52E9-9648-9760-C0DC9C06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8AEDF-D54A-7741-9623-13870969A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7AA99-1036-F242-8AD0-B06F5C4C5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769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2BB471-DFD0-5145-9C65-7FA3007796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 sz="3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85FC7-83DB-EB4B-A326-14EEBC92D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E8C9C-5203-DB47-A924-E83A34B1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EB91D-0DF4-8546-B35E-3360C208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9F41C-C744-3A4C-BF45-3CA519EA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624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0CCE-E04C-53A4-B5C5-8BEF9172E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591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A2FF2-30BA-53E1-E927-890C55E0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362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DCAD4-7B94-BBB2-AE23-F99CC6ED6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7118A-53DB-FE85-9FFE-D584F9BD7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968E1-12DE-FAF4-AF5A-B6D60241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EAEDF-9B98-8D10-EB35-0CE9ABDD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888A8-F2AE-5D1E-3A38-F3604E3E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43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FAB7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8ABD41-2EFC-D14E-8B08-BF3AA64D668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472997"/>
            <a:ext cx="1219200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700" dirty="0">
                <a:solidFill>
                  <a:srgbClr val="221B3E"/>
                </a:solidFill>
              </a:rPr>
              <a:t>© Copyright Refuge 2015. Registered charity number 277424. A company limited by guarantee 1412276</a:t>
            </a:r>
            <a:endParaRPr lang="en-US" altLang="en-US" sz="700" dirty="0">
              <a:solidFill>
                <a:srgbClr val="221B3E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C887D9-E734-9048-9DE6-DCA005625DEE}"/>
              </a:ext>
            </a:extLst>
          </p:cNvPr>
          <p:cNvSpPr/>
          <p:nvPr userDrawn="1"/>
        </p:nvSpPr>
        <p:spPr>
          <a:xfrm>
            <a:off x="10616184" y="5479638"/>
            <a:ext cx="1335024" cy="1193414"/>
          </a:xfrm>
          <a:prstGeom prst="rect">
            <a:avLst/>
          </a:prstGeom>
          <a:solidFill>
            <a:srgbClr val="FAB7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EE46582-B286-CA40-9EB9-285565CD6C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7305" y="5620271"/>
            <a:ext cx="1060167" cy="926833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378B7E9-DF1B-9646-9570-DA0B81B2FA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1935" y="636671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 b="1" i="0">
                <a:solidFill>
                  <a:srgbClr val="221B3E"/>
                </a:solidFill>
                <a:latin typeface="Gibson SemBd" pitchFamily="2" charset="77"/>
              </a:defRPr>
            </a:lvl1pPr>
          </a:lstStyle>
          <a:p>
            <a:fld id="{2EF88101-C3BE-3441-86B1-825F164CB58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1DC1AF5-7D15-5E47-A5C1-2502E1A98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701"/>
            <a:ext cx="9422081" cy="3731937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221B3E"/>
                </a:solidFill>
                <a:latin typeface="+mn-lt"/>
              </a:defRPr>
            </a:lvl1pPr>
            <a:lvl2pPr>
              <a:defRPr b="0" i="0">
                <a:solidFill>
                  <a:srgbClr val="221B3E"/>
                </a:solidFill>
                <a:latin typeface="+mn-lt"/>
              </a:defRPr>
            </a:lvl2pPr>
            <a:lvl3pPr>
              <a:defRPr b="0" i="0">
                <a:solidFill>
                  <a:srgbClr val="221B3E"/>
                </a:solidFill>
                <a:latin typeface="+mn-lt"/>
              </a:defRPr>
            </a:lvl3pPr>
            <a:lvl4pPr>
              <a:defRPr b="0" i="0">
                <a:solidFill>
                  <a:srgbClr val="221B3E"/>
                </a:solidFill>
                <a:latin typeface="+mn-lt"/>
              </a:defRPr>
            </a:lvl4pPr>
            <a:lvl5pPr>
              <a:defRPr b="0" i="0">
                <a:solidFill>
                  <a:srgbClr val="221B3E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2CF54E32-5783-B746-BA41-33674E5C1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7114" cy="1325563"/>
          </a:xfrm>
          <a:prstGeom prst="rect">
            <a:avLst/>
          </a:prstGeom>
        </p:spPr>
        <p:txBody>
          <a:bodyPr/>
          <a:lstStyle>
            <a:lvl1pPr>
              <a:defRPr sz="3500" b="1" i="0">
                <a:solidFill>
                  <a:srgbClr val="221B3E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79760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8207C-853A-A62E-AA04-C066F0B0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3513F-6C41-FA14-D143-4A6DCB07A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F142B-70CA-19A1-4E43-E0E486C6B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5065F-FE1A-C601-BFDA-83ACC588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3C8E9-3AA8-93C7-289E-21C65101E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9351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34DE-24F1-810F-1DA0-C0B518417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71860-4681-6564-F99B-05224350F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074CC-4342-BF76-E32C-8EBE56080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B038F-2216-E061-B162-C51DEF42D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304A3-7314-E3FA-5721-DA0DC4C8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7858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7906F-F956-B5D1-1B74-C865AE5F0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C892A-5429-1AD8-0EB2-84A8C68AF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7621C-324A-5AB4-03B2-2617603A6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C3806-75E1-8741-27FC-674246BC3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25DC0-16FE-C98E-54EF-4ACB6FC11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F5926-12E2-EB7C-ED10-5811D46F8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827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FAECF-4AA3-AB8D-09A5-D27556469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1D61F-7CC5-9E54-8FAE-A0444E54B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28B78-74A0-83A8-4041-CC1871518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7C4295-77FB-F16B-336D-45B6C239C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260B3-EEFB-4D0A-0742-B8CC7CCA7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45EB49-8A68-7C05-0924-57BF46CBB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03906A-4EB4-27F9-2D9A-576F08EF2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8AAEA1-7948-0533-A049-A0AA5C8B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12380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F4F13-69FE-637B-ADD5-BABFBDA36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0AA6CA-9EA0-C668-3C19-3B078A25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9B0FA2-D6C4-1831-5D39-85858662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98261C-FFD2-1BEC-38DF-C166970F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02079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0B5EA0-1B2D-9AAC-0170-C1ADE0EAA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4F113-D457-4801-402B-3585A6E9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91B9C4-59EF-2E3B-FB6D-3D6F2CC3E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2993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BE0B4-1AAB-28F1-100F-4491036D5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E7EB-A243-B0AF-6F4A-2815EC3B7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2585EF-5B2D-461C-6EE2-D1B3869D9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5FFBD-5CB6-373D-771B-89BE3AAD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6A838-0CA5-C709-46E2-718B3244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73175-DF7C-4515-6375-2D679C92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13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ECA36-2188-88EB-F820-2014CAD26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D9DBC5-1D76-A3AC-5A57-C58BCD68E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DE407-729E-9938-0D36-C9A27B3F8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673F9-C322-3819-7363-82E18BAAF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FB9AE-258A-F6BA-F6C4-E83FFC46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1807E-A119-9D53-1D93-032760A55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34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83175-EBB2-A579-319C-1C0169057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798B9F-24B8-36EE-853B-BDD237074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273C7-A239-40A0-8A19-23DBFBE4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84340-326A-D1C9-0A80-1907DE1E2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F01F6-A963-9A81-E589-42CDF848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09791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7CC4CF-DF13-4C94-ECA1-D13FBD8C4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AA146-8F93-AE7A-8135-C19029627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8C75E-B973-F4FA-6A75-C4FBBFE44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235D9-B87A-783F-8EF4-CC198D95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BB0EF-8A23-0F75-FFB7-E9BF11FC0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47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22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590A58-9995-454D-869D-FFE2984DDF4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472997"/>
            <a:ext cx="1219200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700" dirty="0">
                <a:solidFill>
                  <a:schemeClr val="bg1"/>
                </a:solidFill>
              </a:rPr>
              <a:t>© Copyright Refuge 2015. Registered charity number 277424. A company limited by guarantee 1412276</a:t>
            </a:r>
            <a:endParaRPr lang="en-US" altLang="en-US" sz="700" dirty="0">
              <a:solidFill>
                <a:schemeClr val="bg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D6D234-187D-0E46-BF5C-5E94FCA87E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1935" y="636671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 b="1" i="0">
                <a:solidFill>
                  <a:schemeClr val="bg1"/>
                </a:solidFill>
                <a:latin typeface="Gibson SemBd" pitchFamily="2" charset="77"/>
              </a:defRPr>
            </a:lvl1pPr>
          </a:lstStyle>
          <a:p>
            <a:fld id="{2EF88101-C3BE-3441-86B1-825F164CB58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0AE8ADC-AA2A-764F-88CE-2DBAD2D3D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701"/>
            <a:ext cx="9422081" cy="3731937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+mn-lt"/>
              </a:defRPr>
            </a:lvl1pPr>
            <a:lvl2pPr>
              <a:defRPr b="0" i="0">
                <a:solidFill>
                  <a:schemeClr val="bg1"/>
                </a:solidFill>
                <a:latin typeface="+mn-lt"/>
              </a:defRPr>
            </a:lvl2pPr>
            <a:lvl3pPr>
              <a:defRPr b="0" i="0">
                <a:solidFill>
                  <a:schemeClr val="bg1"/>
                </a:solidFill>
                <a:latin typeface="+mn-lt"/>
              </a:defRPr>
            </a:lvl3pPr>
            <a:lvl4pPr>
              <a:defRPr b="0" i="0">
                <a:solidFill>
                  <a:schemeClr val="bg1"/>
                </a:solidFill>
                <a:latin typeface="+mn-lt"/>
              </a:defRPr>
            </a:lvl4pPr>
            <a:lvl5pPr>
              <a:defRPr b="0" i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844AD22-273D-9843-A227-A7AC8BB7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7114" cy="1325563"/>
          </a:xfrm>
          <a:prstGeom prst="rect">
            <a:avLst/>
          </a:prstGeom>
        </p:spPr>
        <p:txBody>
          <a:bodyPr/>
          <a:lstStyle>
            <a:lvl1pPr>
              <a:defRPr sz="3500" b="1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491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74C0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84AA93-6CB9-7448-8A46-B950AEC69D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413622"/>
            <a:ext cx="1219200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700" dirty="0">
                <a:solidFill>
                  <a:schemeClr val="bg1"/>
                </a:solidFill>
              </a:rPr>
              <a:t>© Copyright Refuge 2015. Registered charity number 277424. A company limited by guarantee 1412276</a:t>
            </a:r>
            <a:endParaRPr lang="en-US" altLang="en-US" sz="700" dirty="0">
              <a:solidFill>
                <a:schemeClr val="bg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79AEB82-E3D5-DB47-9CA2-9DD400CCE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7114" cy="1325563"/>
          </a:xfrm>
          <a:prstGeom prst="rect">
            <a:avLst/>
          </a:prstGeom>
        </p:spPr>
        <p:txBody>
          <a:bodyPr/>
          <a:lstStyle>
            <a:lvl1pPr>
              <a:defRPr sz="3500" b="1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DD7E5-451F-584D-AD02-DF7E15B5E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701"/>
            <a:ext cx="9422081" cy="3731937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1"/>
                </a:solidFill>
                <a:latin typeface="+mn-lt"/>
              </a:defRPr>
            </a:lvl1pPr>
            <a:lvl2pPr>
              <a:defRPr b="0" i="0">
                <a:solidFill>
                  <a:schemeClr val="tx1"/>
                </a:solidFill>
                <a:latin typeface="+mn-lt"/>
              </a:defRPr>
            </a:lvl2pPr>
            <a:lvl3pPr>
              <a:defRPr b="0" i="0">
                <a:solidFill>
                  <a:schemeClr val="tx1"/>
                </a:solidFill>
                <a:latin typeface="+mn-lt"/>
              </a:defRPr>
            </a:lvl3pPr>
            <a:lvl4pPr>
              <a:defRPr b="0" i="0">
                <a:solidFill>
                  <a:schemeClr val="tx1"/>
                </a:solidFill>
                <a:latin typeface="+mn-lt"/>
              </a:defRPr>
            </a:lvl4pPr>
            <a:lvl5pPr>
              <a:defRPr b="0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D71ED37-D575-7A45-8BE2-828220B52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1935" y="636671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 b="1" i="0">
                <a:solidFill>
                  <a:schemeClr val="bg1"/>
                </a:solidFill>
                <a:latin typeface="Gibson SemBd" pitchFamily="2" charset="77"/>
              </a:defRPr>
            </a:lvl1pPr>
          </a:lstStyle>
          <a:p>
            <a:fld id="{2EF88101-C3BE-3441-86B1-825F164CB58A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27000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bg>
      <p:bgPr>
        <a:solidFill>
          <a:srgbClr val="DC24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593E-32AA-9B42-AAF6-7C2137CF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69008-74F6-0345-99BD-9AE0B5F36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2012-F4B3-3146-A0DD-FE836FF6D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976E-0117-4543-A17C-E294766C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1B702-79B6-E648-9F1A-57043127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62FA3-DE07-8D41-9A16-91CEFE3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3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bg>
      <p:bgPr>
        <a:solidFill>
          <a:srgbClr val="FAB7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593E-32AA-9B42-AAF6-7C2137CF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69008-74F6-0345-99BD-9AE0B5F36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2012-F4B3-3146-A0DD-FE836FF6D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976E-0117-4543-A17C-E294766C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1B702-79B6-E648-9F1A-57043127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62FA3-DE07-8D41-9A16-91CEFE3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5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bg>
      <p:bgPr>
        <a:solidFill>
          <a:srgbClr val="22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593E-32AA-9B42-AAF6-7C2137CF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69008-74F6-0345-99BD-9AE0B5F36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2012-F4B3-3146-A0DD-FE836FF6D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976E-0117-4543-A17C-E294766C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1B702-79B6-E648-9F1A-57043127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62FA3-DE07-8D41-9A16-91CEFE3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4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bg>
      <p:bgPr>
        <a:solidFill>
          <a:srgbClr val="74C0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593E-32AA-9B42-AAF6-7C2137CF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5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69008-74F6-0345-99BD-9AE0B5F36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62012-F4B3-3146-A0DD-FE836FF6D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976E-0117-4543-A17C-E294766C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1B702-79B6-E648-9F1A-57043127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62FA3-DE07-8D41-9A16-91CEFE3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3400" y="7111092"/>
            <a:ext cx="2743200" cy="365125"/>
          </a:xfrm>
          <a:prstGeom prst="rect">
            <a:avLst/>
          </a:prstGeom>
        </p:spPr>
        <p:txBody>
          <a:bodyPr/>
          <a:lstStyle/>
          <a:p>
            <a:fld id="{2EF88101-C3BE-3441-86B1-825F164CB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4751F8A-0A36-8C45-97E2-AA61C58F67F4}"/>
              </a:ext>
            </a:extLst>
          </p:cNvPr>
          <p:cNvPicPr>
            <a:picLocks noChangeAspect="1"/>
          </p:cNvPicPr>
          <p:nvPr userDrawn="1"/>
        </p:nvPicPr>
        <p:blipFill>
          <a:blip r:embed="rId30"/>
          <a:stretch>
            <a:fillRect/>
          </a:stretch>
        </p:blipFill>
        <p:spPr>
          <a:xfrm>
            <a:off x="10725705" y="5626551"/>
            <a:ext cx="1038480" cy="90714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9445F-2665-86A4-43D6-C4391BDC0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05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49" r:id="rId2"/>
    <p:sldLayoutId id="2147483661" r:id="rId3"/>
    <p:sldLayoutId id="2147483662" r:id="rId4"/>
    <p:sldLayoutId id="2147483660" r:id="rId5"/>
    <p:sldLayoutId id="2147483652" r:id="rId6"/>
    <p:sldLayoutId id="2147483666" r:id="rId7"/>
    <p:sldLayoutId id="2147483667" r:id="rId8"/>
    <p:sldLayoutId id="2147483665" r:id="rId9"/>
    <p:sldLayoutId id="2147483653" r:id="rId10"/>
    <p:sldLayoutId id="2147483670" r:id="rId11"/>
    <p:sldLayoutId id="2147483671" r:id="rId12"/>
    <p:sldLayoutId id="2147483669" r:id="rId13"/>
    <p:sldLayoutId id="2147483654" r:id="rId14"/>
    <p:sldLayoutId id="2147483674" r:id="rId15"/>
    <p:sldLayoutId id="2147483676" r:id="rId16"/>
    <p:sldLayoutId id="2147483675" r:id="rId17"/>
    <p:sldLayoutId id="2147483673" r:id="rId18"/>
    <p:sldLayoutId id="2147483664" r:id="rId19"/>
    <p:sldLayoutId id="2147483668" r:id="rId20"/>
    <p:sldLayoutId id="2147483672" r:id="rId21"/>
    <p:sldLayoutId id="2147483655" r:id="rId22"/>
    <p:sldLayoutId id="2147483656" r:id="rId23"/>
    <p:sldLayoutId id="2147483657" r:id="rId24"/>
    <p:sldLayoutId id="2147483658" r:id="rId25"/>
    <p:sldLayoutId id="2147483659" r:id="rId26"/>
    <p:sldLayoutId id="2147483677" r:id="rId27"/>
    <p:sldLayoutId id="2147483690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C5BC56-8485-5A40-84BF-F59ECA57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64E04-AE4D-A83C-E883-F02E63F07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D8455-9B27-04F3-2B18-862E8C36F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8CB9A8-D0D5-487C-B637-1AFAB38140FF}" type="datetimeFigureOut">
              <a:rPr lang="en-GB" smtClean="0"/>
              <a:pPr/>
              <a:t>03/04/2025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07E22-1845-2946-90F5-3F3A4807F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BF0B2-D173-BA02-234A-8F10FD662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319826A8-ECD7-4692-8CEA-3E34F4D63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4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33B1689-FF9E-0A41-8121-E849FD3D0B47}"/>
              </a:ext>
            </a:extLst>
          </p:cNvPr>
          <p:cNvGrpSpPr/>
          <p:nvPr/>
        </p:nvGrpSpPr>
        <p:grpSpPr>
          <a:xfrm>
            <a:off x="1621971" y="1038407"/>
            <a:ext cx="7961086" cy="3170099"/>
            <a:chOff x="936171" y="1423128"/>
            <a:chExt cx="7961086" cy="317009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EEFD0C7-E46A-144B-82DA-915A7F95F6B7}"/>
                </a:ext>
              </a:extLst>
            </p:cNvPr>
            <p:cNvSpPr txBox="1"/>
            <p:nvPr/>
          </p:nvSpPr>
          <p:spPr>
            <a:xfrm>
              <a:off x="936171" y="1423128"/>
              <a:ext cx="4419600" cy="317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5000" b="1" dirty="0">
                <a:solidFill>
                  <a:schemeClr val="bg1"/>
                </a:solidFill>
                <a:latin typeface="Gibson SemBd" pitchFamily="2" charset="77"/>
              </a:endParaRPr>
            </a:p>
            <a:p>
              <a:pPr algn="ctr"/>
              <a:r>
                <a:rPr lang="en-US" sz="5000" b="1" dirty="0">
                  <a:solidFill>
                    <a:schemeClr val="bg1"/>
                  </a:solidFill>
                </a:rPr>
                <a:t>Tenant Perception Survey 2024/25</a:t>
              </a:r>
              <a:endParaRPr lang="en-US" sz="5000" b="1" dirty="0">
                <a:solidFill>
                  <a:schemeClr val="bg1"/>
                </a:solidFill>
                <a:latin typeface="Gibson SemBd" pitchFamily="2" charset="77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F0B2508-F36A-534F-9D6A-0AE484682A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33628" y="2371250"/>
              <a:ext cx="2363629" cy="2064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3234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DA3EBFD-5206-6DB2-6FD2-4F764CBC2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tenant perception survey results – overall satisfaction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90F8B2D-EABA-C16F-C321-809F5E7DB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915" y="2830285"/>
            <a:ext cx="5181600" cy="189411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92% of tenants, taking everything into account were very satisfied or fairly satisfied with Refuge’s accommodation services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F5CAF4-4A54-F44A-500A-07200A12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t>10</a:t>
            </a:fld>
            <a:endParaRPr lang="en-US"/>
          </a:p>
        </p:txBody>
      </p:sp>
      <p:pic>
        <p:nvPicPr>
          <p:cNvPr id="14" name="Content Placeholder 13" descr="Comment Like with solid fill">
            <a:extLst>
              <a:ext uri="{FF2B5EF4-FFF2-40B4-BE49-F238E27FC236}">
                <a16:creationId xmlns:a16="http://schemas.microsoft.com/office/drawing/2014/main" id="{B73DF3B2-6267-799F-37E4-AE1F2DB5A9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7893" y="2111829"/>
            <a:ext cx="3374571" cy="3374571"/>
          </a:xfrm>
        </p:spPr>
      </p:pic>
    </p:spTree>
    <p:extLst>
      <p:ext uri="{BB962C8B-B14F-4D97-AF65-F5344CB8AC3E}">
        <p14:creationId xmlns:p14="http://schemas.microsoft.com/office/powerpoint/2010/main" val="2912378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E29A4-C214-669C-ADE8-37EED730E7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97430"/>
            <a:ext cx="5181600" cy="4979533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Keeping properties in good repair</a:t>
            </a:r>
          </a:p>
          <a:p>
            <a:r>
              <a:rPr lang="en-GB" sz="2400" dirty="0"/>
              <a:t>92% of tenants were very or fairly satisfied with Refuge’s repair services</a:t>
            </a:r>
          </a:p>
          <a:p>
            <a:r>
              <a:rPr lang="en-GB" sz="2400" dirty="0"/>
              <a:t>84% of tenants were very or fairly satisfied with Refuge’s repair response times</a:t>
            </a:r>
          </a:p>
          <a:p>
            <a:r>
              <a:rPr lang="en-GB" sz="2400" dirty="0"/>
              <a:t>97% of tenant were very </a:t>
            </a:r>
            <a:r>
              <a:rPr lang="en-GB" sz="2400"/>
              <a:t>or fairly satisfied </a:t>
            </a:r>
            <a:r>
              <a:rPr lang="en-GB" sz="2400" dirty="0"/>
              <a:t>that Refuge provides a home that is safe and well maintained</a:t>
            </a:r>
          </a:p>
          <a:p>
            <a:r>
              <a:rPr lang="en-GB" sz="2400" dirty="0"/>
              <a:t>80% of tenants were very or fairly satisfied that Refuge keeps communal areas clean, safe and well maintained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EF6F2F6-972C-B4CC-4F70-114C485BF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97430"/>
            <a:ext cx="5181600" cy="4979533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Respectful and helpful engagement</a:t>
            </a:r>
          </a:p>
          <a:p>
            <a:r>
              <a:rPr lang="en-GB" sz="2400" dirty="0"/>
              <a:t>85% of tenants were very or fairly satisfied with the way Refuge keeps them informed about things that matter to them as a resident.</a:t>
            </a:r>
          </a:p>
          <a:p>
            <a:r>
              <a:rPr lang="en-GB" sz="2400" dirty="0"/>
              <a:t>85% of tenants strongly agreed or agreed that Refuge treats them with respect.</a:t>
            </a:r>
          </a:p>
          <a:p>
            <a:r>
              <a:rPr lang="en-GB" sz="2400" dirty="0"/>
              <a:t>82% of tenants were very or fairly satisfied with the extent to which Refuge listens to their views and acts upon them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85EA97-E082-146B-18B7-4B627954D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11</a:t>
            </a:fld>
            <a:endParaRPr lang="en-US" sz="100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5B99D97-1053-0011-EE7B-4BE3DF1F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876755"/>
          </a:xfrm>
        </p:spPr>
        <p:txBody>
          <a:bodyPr>
            <a:normAutofit fontScale="90000"/>
          </a:bodyPr>
          <a:lstStyle/>
          <a:p>
            <a:r>
              <a:rPr lang="en-GB" dirty="0"/>
              <a:t>Summary of tenant perception survey results – repairs and engagement</a:t>
            </a:r>
          </a:p>
        </p:txBody>
      </p:sp>
    </p:spTree>
    <p:extLst>
      <p:ext uri="{BB962C8B-B14F-4D97-AF65-F5344CB8AC3E}">
        <p14:creationId xmlns:p14="http://schemas.microsoft.com/office/powerpoint/2010/main" val="2000019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4773289-6374-5600-245F-9FE83D184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Summary of tenant perception survey results – complaints and neighbourhood management</a:t>
            </a:r>
            <a:br>
              <a:rPr lang="en-GB" dirty="0"/>
            </a:b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B18D038-D462-236F-2095-9BB0769364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Effective handling of complaints</a:t>
            </a:r>
          </a:p>
          <a:p>
            <a:r>
              <a:rPr lang="en-GB" sz="2400" dirty="0"/>
              <a:t>74% of tenants were very or fairly satisfied with Refuge’s approach to handling complaints</a:t>
            </a:r>
          </a:p>
          <a:p>
            <a:r>
              <a:rPr lang="en-GB" sz="2400" dirty="0"/>
              <a:t>71% of tenants strongly agreed or agreed with the statement “I know how to make a complaint to Refuge if I am not happy with the service I receive”.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B4659EB-C171-89A7-ECAF-7F62468C30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Responsible neighbourhood management</a:t>
            </a:r>
          </a:p>
          <a:p>
            <a:r>
              <a:rPr lang="en-GB" sz="2400" dirty="0"/>
              <a:t>79% of tenants were very or fairly satisfied with their neighbourhood as a place to live</a:t>
            </a:r>
          </a:p>
          <a:p>
            <a:r>
              <a:rPr lang="en-GB" sz="2400" dirty="0"/>
              <a:t>73% of tenants were very or fairly satisfied with Refuge’s approach to handling anti-social behaviour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b="1" dirty="0"/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27272-9453-7E5E-12AC-E2D22DDB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27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8970A9-A0C2-40A3-3A45-266B3BC7B2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t>13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3DE2F2-F4FB-A4A8-8D34-E612A224D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2743"/>
            <a:ext cx="9422081" cy="4746171"/>
          </a:xfrm>
        </p:spPr>
        <p:txBody>
          <a:bodyPr/>
          <a:lstStyle/>
          <a:p>
            <a:r>
              <a:rPr lang="en-GB" sz="2400" dirty="0"/>
              <a:t>18% (6) of tenants did not know how to make a </a:t>
            </a:r>
            <a:r>
              <a:rPr lang="en-GB" sz="2400" b="1" dirty="0"/>
              <a:t>complaint</a:t>
            </a:r>
          </a:p>
          <a:p>
            <a:r>
              <a:rPr lang="en-GB" sz="2400" dirty="0"/>
              <a:t>16% (4) of tenants were very or fairly dissatisfied with cleanliness, safety and maintenance of </a:t>
            </a:r>
            <a:r>
              <a:rPr lang="en-GB" sz="2400" b="1" dirty="0"/>
              <a:t>communal areas</a:t>
            </a:r>
          </a:p>
          <a:p>
            <a:r>
              <a:rPr lang="en-GB" sz="2400" dirty="0"/>
              <a:t>12% (4) of tenants were fairly or very dissatisfied with Refuge’s approach to handling </a:t>
            </a:r>
            <a:r>
              <a:rPr lang="en-GB" sz="2400" b="1" dirty="0"/>
              <a:t>complaints</a:t>
            </a:r>
          </a:p>
          <a:p>
            <a:r>
              <a:rPr lang="en-GB" sz="2400" dirty="0"/>
              <a:t>12% (4) of tenants were very or fairly dissatisfied with the extent to which Refuge </a:t>
            </a:r>
            <a:r>
              <a:rPr lang="en-GB" sz="2400" b="1" dirty="0"/>
              <a:t>listens to and acts upon their views</a:t>
            </a:r>
          </a:p>
          <a:p>
            <a:r>
              <a:rPr lang="en-GB" sz="2400" dirty="0"/>
              <a:t>9% (3) of tenants disagreed or strongly disagreed with the statement “my landlord treats me with </a:t>
            </a:r>
            <a:r>
              <a:rPr lang="en-GB" sz="2400" b="1" dirty="0"/>
              <a:t>respect</a:t>
            </a:r>
            <a:r>
              <a:rPr lang="en-GB" sz="2400" dirty="0"/>
              <a:t>”.</a:t>
            </a:r>
          </a:p>
          <a:p>
            <a:r>
              <a:rPr lang="en-GB" sz="2400" dirty="0"/>
              <a:t>9% (3) of tenants were fairly or very dissatisfied with the way Refuge </a:t>
            </a:r>
            <a:r>
              <a:rPr lang="en-GB" sz="2400" b="1" dirty="0"/>
              <a:t>keeps them informed </a:t>
            </a:r>
            <a:r>
              <a:rPr lang="en-GB" sz="2400" dirty="0"/>
              <a:t>about things that matter to them as a resident</a:t>
            </a:r>
          </a:p>
          <a:p>
            <a:endParaRPr lang="en-GB" sz="2400" dirty="0"/>
          </a:p>
          <a:p>
            <a:endParaRPr lang="en-GB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F73885C-3905-F10F-3311-F29F7E395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657114" cy="897618"/>
          </a:xfrm>
        </p:spPr>
        <p:txBody>
          <a:bodyPr/>
          <a:lstStyle/>
          <a:p>
            <a:r>
              <a:rPr lang="en-GB" dirty="0"/>
              <a:t>Areas for improvement</a:t>
            </a:r>
          </a:p>
        </p:txBody>
      </p:sp>
    </p:spTree>
    <p:extLst>
      <p:ext uri="{BB962C8B-B14F-4D97-AF65-F5344CB8AC3E}">
        <p14:creationId xmlns:p14="http://schemas.microsoft.com/office/powerpoint/2010/main" val="1699359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40A09C-5236-84D9-F08B-1B3001C8E6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8681B-226C-B8E8-1C77-D6A9BD6A6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701"/>
            <a:ext cx="9422081" cy="4152356"/>
          </a:xfrm>
        </p:spPr>
        <p:txBody>
          <a:bodyPr/>
          <a:lstStyle/>
          <a:p>
            <a:r>
              <a:rPr lang="en-GB" sz="2400" dirty="0"/>
              <a:t>6% (2) of tenants were very or fairly dissatisfied with their </a:t>
            </a:r>
            <a:r>
              <a:rPr lang="en-GB" sz="2400" b="1" dirty="0"/>
              <a:t>neighbourhood</a:t>
            </a:r>
            <a:r>
              <a:rPr lang="en-GB" sz="2400" dirty="0"/>
              <a:t> as a place to live </a:t>
            </a:r>
          </a:p>
          <a:p>
            <a:r>
              <a:rPr lang="en-GB" sz="2400" dirty="0"/>
              <a:t>3% (1) of tenants very dissatisfied with Refuge’s approach to handling </a:t>
            </a:r>
            <a:r>
              <a:rPr lang="en-GB" sz="2400" b="1" dirty="0"/>
              <a:t>anti-social behaviour</a:t>
            </a:r>
          </a:p>
          <a:p>
            <a:r>
              <a:rPr lang="en-GB" sz="2400" dirty="0"/>
              <a:t>3% (1) of tenants, taking everything into account was fairly dissatisfied with </a:t>
            </a:r>
            <a:r>
              <a:rPr lang="en-GB" sz="2400" b="1" dirty="0"/>
              <a:t>Refuge’s accommodation services</a:t>
            </a:r>
          </a:p>
          <a:p>
            <a:endParaRPr lang="en-GB" sz="2400" b="1" dirty="0"/>
          </a:p>
          <a:p>
            <a:pPr marL="0" indent="0">
              <a:buNone/>
            </a:pPr>
            <a:r>
              <a:rPr lang="en-GB" sz="2400" dirty="0"/>
              <a:t>The small sample size makes it difficult to draw general conclusions from this data, however the experience every survivor in our refuges is important. </a:t>
            </a:r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5ABE4E-4F71-EA92-768E-AFBD6E968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Areas for improvement</a:t>
            </a:r>
          </a:p>
        </p:txBody>
      </p:sp>
    </p:spTree>
    <p:extLst>
      <p:ext uri="{BB962C8B-B14F-4D97-AF65-F5344CB8AC3E}">
        <p14:creationId xmlns:p14="http://schemas.microsoft.com/office/powerpoint/2010/main" val="2925743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9FBA0-3D07-4846-101E-7343C3D73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1. Taking everything into account, how satisfied are you with the accommodation service provided by Refuge?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9ECA8BE-4936-38DC-89B8-7EF7848126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810644"/>
              </p:ext>
            </p:extLst>
          </p:nvPr>
        </p:nvGraphicFramePr>
        <p:xfrm>
          <a:off x="838200" y="1937657"/>
          <a:ext cx="9421813" cy="4195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9EFB6-656B-B8C2-B0E9-572C06DEE3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15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70622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14CA88B-5259-6AE7-7B3D-BCA4850C6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5503" y="4582886"/>
            <a:ext cx="4536286" cy="914402"/>
          </a:xfrm>
        </p:spPr>
        <p:txBody>
          <a:bodyPr/>
          <a:lstStyle/>
          <a:p>
            <a:r>
              <a:rPr lang="en-GB" sz="2400" dirty="0"/>
              <a:t>Has Refuge carried out a repair to your home in the last 12-months?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7EFA5D3-D72A-6E0D-5BDA-8594B54C3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05961" y="386161"/>
            <a:ext cx="7098954" cy="1360713"/>
          </a:xfrm>
        </p:spPr>
        <p:txBody>
          <a:bodyPr/>
          <a:lstStyle/>
          <a:p>
            <a:r>
              <a:rPr lang="en-GB" sz="2400" dirty="0"/>
              <a:t>If yes, how satisfied are you with the repairs service you received to your home from Refuge over the past 12-months?</a:t>
            </a: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A908EA40-1FC4-7ECD-5707-FFACB21E604F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93465777"/>
              </p:ext>
            </p:extLst>
          </p:nvPr>
        </p:nvGraphicFramePr>
        <p:xfrm>
          <a:off x="5442857" y="1841839"/>
          <a:ext cx="6453640" cy="4066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9403BE-B712-6240-9494-1F6604AE9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16</a:t>
            </a:fld>
            <a:endParaRPr lang="en-US" sz="1000" dirty="0"/>
          </a:p>
        </p:txBody>
      </p:sp>
      <p:graphicFrame>
        <p:nvGraphicFramePr>
          <p:cNvPr id="37" name="Content Placeholder 36">
            <a:extLst>
              <a:ext uri="{FF2B5EF4-FFF2-40B4-BE49-F238E27FC236}">
                <a16:creationId xmlns:a16="http://schemas.microsoft.com/office/drawing/2014/main" id="{B9E212E0-7179-C082-A170-60FE643940F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1073363"/>
              </p:ext>
            </p:extLst>
          </p:nvPr>
        </p:nvGraphicFramePr>
        <p:xfrm>
          <a:off x="589417" y="1235133"/>
          <a:ext cx="3351211" cy="3243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B448DD3D-6AD3-305C-30C5-5D8E726868A1}"/>
              </a:ext>
            </a:extLst>
          </p:cNvPr>
          <p:cNvSpPr txBox="1"/>
          <p:nvPr/>
        </p:nvSpPr>
        <p:spPr>
          <a:xfrm>
            <a:off x="6281056" y="5680587"/>
            <a:ext cx="4212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No residents were fairly or very dissatisfied with the repairs service.</a:t>
            </a:r>
          </a:p>
        </p:txBody>
      </p:sp>
    </p:spTree>
    <p:extLst>
      <p:ext uri="{BB962C8B-B14F-4D97-AF65-F5344CB8AC3E}">
        <p14:creationId xmlns:p14="http://schemas.microsoft.com/office/powerpoint/2010/main" val="3626123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60C5141-E4FE-31CF-4D91-3C82C0EF16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39788" y="555172"/>
            <a:ext cx="10929713" cy="859972"/>
          </a:xfrm>
        </p:spPr>
        <p:txBody>
          <a:bodyPr/>
          <a:lstStyle/>
          <a:p>
            <a:r>
              <a:rPr lang="en-GB" sz="2400" dirty="0"/>
              <a:t>If yes, how satisfied or dissatisfied are you with the time taken to complete your most recent repair after you reported it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9403BE-B712-6240-9494-1F6604AE9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17</a:t>
            </a:fld>
            <a:endParaRPr lang="en-US" sz="1000" dirty="0"/>
          </a:p>
        </p:txBody>
      </p:sp>
      <p:graphicFrame>
        <p:nvGraphicFramePr>
          <p:cNvPr id="24" name="Content Placeholder 23">
            <a:extLst>
              <a:ext uri="{FF2B5EF4-FFF2-40B4-BE49-F238E27FC236}">
                <a16:creationId xmlns:a16="http://schemas.microsoft.com/office/drawing/2014/main" id="{1B235D27-19A0-24C9-AC74-71FB3770BD8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33965718"/>
              </p:ext>
            </p:extLst>
          </p:nvPr>
        </p:nvGraphicFramePr>
        <p:xfrm>
          <a:off x="1480457" y="1850571"/>
          <a:ext cx="7848600" cy="4339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8665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7E3E2-8609-54C2-9ECA-11C416FF9A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t>18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F660226-B4A6-3BFC-6170-71E6B8FAF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Thinking about the building you live in. How satisfied or dissatisfied are you that Refuge provides a home that is well maintained and safe for you to live in?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C784E3DA-F55B-B8D5-DE32-252F88B533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411358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9875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5A82BB-DBE0-3F9B-DFBE-0786F514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How satisfied or dissatisfied are you with the extent to which Refuge listens to your views and acts upon them?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B16667D-DAB9-DACF-9EFB-A1DE871720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352364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5FA58A-1123-6FFE-2303-55D6BAF96D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19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95507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B126F-775E-E9FF-63A1-410E0D4C2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Tenant Satisfaction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41272-9073-D87A-0724-FC742EAB6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Regulator of Social Housing has created a new system for assessing how well social housing landlords in England are doing at providing good quality homes and services. </a:t>
            </a:r>
          </a:p>
          <a:p>
            <a:r>
              <a:rPr lang="en-GB" dirty="0"/>
              <a:t>In addition to introducing revised consumer standards, this involves a set of tenant satisfaction measures that social housing landlords must report on. </a:t>
            </a:r>
          </a:p>
          <a:p>
            <a:r>
              <a:rPr lang="en-GB" dirty="0"/>
              <a:t>The regulator and residents will be able to use these measures to understand how well landlords are doing.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4748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C572F-3AE1-A172-4989-1837918240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20</a:t>
            </a:fld>
            <a:endParaRPr lang="en-US" sz="10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434C189-CE3D-1F97-B514-A175575A4C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850142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83A27322-3A6F-449F-FC9C-A28DBB08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satisfied or dissatisfied are you that Refuge keeps you informed about things that matter to you as a resident?</a:t>
            </a:r>
          </a:p>
        </p:txBody>
      </p:sp>
    </p:spTree>
    <p:extLst>
      <p:ext uri="{BB962C8B-B14F-4D97-AF65-F5344CB8AC3E}">
        <p14:creationId xmlns:p14="http://schemas.microsoft.com/office/powerpoint/2010/main" val="994832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60A443-EE80-96B7-08C5-17C4034F63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21</a:t>
            </a:fld>
            <a:endParaRPr lang="en-US" sz="10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E8DDAAE-C29C-949F-4D82-C4A58D2ACF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340067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614F16C0-3755-E550-9E09-799847524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 what extent do you agree or disagree with the following ‘my landlord treats me with respect”?</a:t>
            </a:r>
          </a:p>
        </p:txBody>
      </p:sp>
    </p:spTree>
    <p:extLst>
      <p:ext uri="{BB962C8B-B14F-4D97-AF65-F5344CB8AC3E}">
        <p14:creationId xmlns:p14="http://schemas.microsoft.com/office/powerpoint/2010/main" val="314894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25AF04C-F23D-4868-79BC-ABF263AE3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298269" cy="823912"/>
          </a:xfrm>
        </p:spPr>
        <p:txBody>
          <a:bodyPr/>
          <a:lstStyle/>
          <a:p>
            <a:r>
              <a:rPr lang="en-GB" sz="2400" dirty="0"/>
              <a:t>Do you live in a building with communal areas, either inside or outside, that you share with other people who live in the building?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6289711C-2018-9A84-6DDD-37A2B51B23D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19187671"/>
              </p:ext>
            </p:extLst>
          </p:nvPr>
        </p:nvGraphicFramePr>
        <p:xfrm>
          <a:off x="426132" y="2341789"/>
          <a:ext cx="4396240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908D31-5563-1243-A022-A3E9A4756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886" y="668337"/>
            <a:ext cx="5626326" cy="1376024"/>
          </a:xfrm>
        </p:spPr>
        <p:txBody>
          <a:bodyPr/>
          <a:lstStyle/>
          <a:p>
            <a:r>
              <a:rPr lang="en-GB" sz="2400" dirty="0"/>
              <a:t>If yes how satisfied or dissatisfied are you that Refuge keeps these communal areas clean, safe and well maintained?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B3405B9-DF67-D9B5-88D5-20D6C1C4C10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64748498"/>
              </p:ext>
            </p:extLst>
          </p:nvPr>
        </p:nvGraphicFramePr>
        <p:xfrm>
          <a:off x="5725886" y="2505075"/>
          <a:ext cx="5629502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6EDCD0-4042-166F-16F2-791CECF1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44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0CB597B-C419-39FC-4064-57C75B5D1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satisfied or dissatisfied are you with your neighbourhood as a place to live?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8B8F932-64D2-1BF2-D84D-48CB8862F6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898107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BD009D-ED31-D97F-DFA3-75237501FB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7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5B468-9D63-B7D9-F4DE-AD493823A0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24</a:t>
            </a:fld>
            <a:endParaRPr lang="en-US" sz="10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1C456DB-D8E3-4933-5775-0C937108F0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341308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F0FC0BC2-414D-FBBD-58CB-282EEC4C0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satisfied or dissatisfied are you with Refuge’s approach to handling anti-social behaviour?</a:t>
            </a:r>
          </a:p>
        </p:txBody>
      </p:sp>
    </p:spTree>
    <p:extLst>
      <p:ext uri="{BB962C8B-B14F-4D97-AF65-F5344CB8AC3E}">
        <p14:creationId xmlns:p14="http://schemas.microsoft.com/office/powerpoint/2010/main" val="1277795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3E3363-DF0C-4B51-1E13-E08FD29506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25</a:t>
            </a:fld>
            <a:endParaRPr lang="en-US" sz="10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29BCE86-0D79-49B1-E4BB-3C66BE65C9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654056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9C9294B4-D3B1-15F9-E105-F117201EE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satisfied or dissatisfied are you with Refuge’s approach to handling complaints?</a:t>
            </a:r>
          </a:p>
        </p:txBody>
      </p:sp>
    </p:spTree>
    <p:extLst>
      <p:ext uri="{BB962C8B-B14F-4D97-AF65-F5344CB8AC3E}">
        <p14:creationId xmlns:p14="http://schemas.microsoft.com/office/powerpoint/2010/main" val="364097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911C87-BD6F-8C29-091D-83055693BF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F8E16AB-49F0-3560-A98B-0C2837B00A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386271"/>
              </p:ext>
            </p:extLst>
          </p:nvPr>
        </p:nvGraphicFramePr>
        <p:xfrm>
          <a:off x="838200" y="1747838"/>
          <a:ext cx="9421813" cy="373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0D35541E-B72B-D56F-B9A4-0682D26CD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To what extent do you agree or disagree with the following ‘I know how to make a complaint to Refuge if I am not happy with the service I receive’?</a:t>
            </a:r>
          </a:p>
        </p:txBody>
      </p:sp>
    </p:spTree>
    <p:extLst>
      <p:ext uri="{BB962C8B-B14F-4D97-AF65-F5344CB8AC3E}">
        <p14:creationId xmlns:p14="http://schemas.microsoft.com/office/powerpoint/2010/main" val="1321922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249DF0-7718-7480-8E3D-D01958012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3</a:t>
            </a:fld>
            <a:endParaRPr lang="en-US" sz="1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A88996-7EE6-D3FC-540B-0482724B5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93915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1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C0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0A0621-9BBB-3BBB-D9A3-E0EC94B690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4</a:t>
            </a:fld>
            <a:endParaRPr lang="en-US" sz="1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9AF34-8695-8AB8-5FFD-C5A810731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7429"/>
            <a:ext cx="9895114" cy="474617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There are 22 tenant satisfaction measures, covering five themes: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Keeping properties in good repair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Maintaining building safety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Respectful and helpful engagement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Effective handling of complaints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Responsible neighbourhood management</a:t>
            </a:r>
          </a:p>
          <a:p>
            <a:pPr marL="0" indent="0">
              <a:buNone/>
            </a:pPr>
            <a:r>
              <a:rPr lang="en-GB" dirty="0"/>
              <a:t>Ten of these measures will be reported by Property Services through the National Register of Social Housing (NROSH) , and 12 will be measured through carrying out tenant perception surveys.</a:t>
            </a:r>
          </a:p>
          <a:p>
            <a:pPr marL="0" indent="0">
              <a:buNone/>
            </a:pPr>
            <a:r>
              <a:rPr lang="en-GB" dirty="0"/>
              <a:t>The results of the perception surveys will be published and shared with residents and the Regulator of Social Housing </a:t>
            </a:r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291122-75BB-8535-CB54-FE2EF022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7114" cy="1013237"/>
          </a:xfrm>
        </p:spPr>
        <p:txBody>
          <a:bodyPr/>
          <a:lstStyle/>
          <a:p>
            <a:r>
              <a:rPr lang="en-GB" dirty="0"/>
              <a:t>Tenant Satisfaction Measures</a:t>
            </a:r>
          </a:p>
        </p:txBody>
      </p:sp>
    </p:spTree>
    <p:extLst>
      <p:ext uri="{BB962C8B-B14F-4D97-AF65-F5344CB8AC3E}">
        <p14:creationId xmlns:p14="http://schemas.microsoft.com/office/powerpoint/2010/main" val="85778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B7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5C442F1-D6F2-B099-D9E0-E6DF1C67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Tenant Satisfaction Measures - measured by landlord directly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A5020C-F261-0B12-8BC1-1BF0336E4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17914"/>
            <a:ext cx="5157787" cy="4371749"/>
          </a:xfrm>
        </p:spPr>
        <p:txBody>
          <a:bodyPr/>
          <a:lstStyle/>
          <a:p>
            <a:pPr marL="0" indent="0">
              <a:buNone/>
            </a:pPr>
            <a:r>
              <a:rPr lang="en-GB" sz="2200" b="1" dirty="0"/>
              <a:t>Keeping properties in good repair</a:t>
            </a:r>
          </a:p>
          <a:p>
            <a:r>
              <a:rPr lang="en-GB" sz="2200" dirty="0"/>
              <a:t>Homes that do not meet the Decent Homes Standard</a:t>
            </a:r>
          </a:p>
          <a:p>
            <a:r>
              <a:rPr lang="en-GB" sz="2200" dirty="0"/>
              <a:t>Repairs completed within target timescale</a:t>
            </a:r>
          </a:p>
          <a:p>
            <a:pPr marL="0" indent="0">
              <a:buNone/>
            </a:pPr>
            <a:r>
              <a:rPr lang="en-GB" sz="2200" b="1" dirty="0"/>
              <a:t>Maintaining building safety</a:t>
            </a:r>
          </a:p>
          <a:p>
            <a:r>
              <a:rPr lang="en-GB" sz="2200" dirty="0"/>
              <a:t>Gas safety checks</a:t>
            </a:r>
          </a:p>
          <a:p>
            <a:r>
              <a:rPr lang="en-GB" sz="2200" dirty="0"/>
              <a:t>Fire safety checks</a:t>
            </a:r>
          </a:p>
          <a:p>
            <a:r>
              <a:rPr lang="en-GB" sz="2200" dirty="0"/>
              <a:t>Asbestos safety checks</a:t>
            </a:r>
          </a:p>
          <a:p>
            <a:r>
              <a:rPr lang="en-GB" sz="2200" dirty="0"/>
              <a:t>Water safety checks</a:t>
            </a:r>
          </a:p>
          <a:p>
            <a:r>
              <a:rPr lang="en-GB" sz="2200" dirty="0"/>
              <a:t>Lift safety checks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1EB20A0-5A21-A566-280C-2AB28382EF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17914"/>
            <a:ext cx="5183188" cy="4371749"/>
          </a:xfrm>
        </p:spPr>
        <p:txBody>
          <a:bodyPr/>
          <a:lstStyle/>
          <a:p>
            <a:pPr marL="0" indent="0">
              <a:buNone/>
            </a:pPr>
            <a:r>
              <a:rPr lang="en-GB" sz="2200" b="1" dirty="0"/>
              <a:t>Effective handling of complaints</a:t>
            </a:r>
          </a:p>
          <a:p>
            <a:r>
              <a:rPr lang="en-GB" sz="2200" dirty="0"/>
              <a:t>Complaints relative to the size of the landlord</a:t>
            </a:r>
          </a:p>
          <a:p>
            <a:r>
              <a:rPr lang="en-GB" sz="2200" dirty="0"/>
              <a:t>Complaints responded to within Complaint Handling Code timescales</a:t>
            </a:r>
          </a:p>
          <a:p>
            <a:pPr marL="0" indent="0">
              <a:buNone/>
            </a:pPr>
            <a:r>
              <a:rPr lang="en-GB" sz="2200" b="1" dirty="0"/>
              <a:t>Responsible neighbourhood management</a:t>
            </a:r>
          </a:p>
          <a:p>
            <a:r>
              <a:rPr lang="en-GB" sz="2200" dirty="0"/>
              <a:t>Anti-social behaviour cases relative to the size of the landlord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0A0621-9BBB-3BBB-D9A3-E0EC94B69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89175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2A9ED-599B-1217-452F-99250D8374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1E46CD-27AF-D75F-F035-92F6B9586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701"/>
            <a:ext cx="9422081" cy="433741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Overall satisfaction</a:t>
            </a:r>
          </a:p>
          <a:p>
            <a:pPr marL="0" indent="0">
              <a:buNone/>
            </a:pPr>
            <a:r>
              <a:rPr lang="en-GB" dirty="0"/>
              <a:t>Keeping properties in good repair</a:t>
            </a:r>
          </a:p>
          <a:p>
            <a:pPr lvl="1"/>
            <a:r>
              <a:rPr lang="en-GB" dirty="0"/>
              <a:t>Satisfaction with repairs</a:t>
            </a:r>
          </a:p>
          <a:p>
            <a:pPr lvl="1"/>
            <a:r>
              <a:rPr lang="en-GB" dirty="0"/>
              <a:t>Satisfaction with time taken to complete most recent repair</a:t>
            </a:r>
          </a:p>
          <a:p>
            <a:pPr lvl="1"/>
            <a:r>
              <a:rPr lang="en-GB" dirty="0"/>
              <a:t>Satisfaction that the home is well maintained</a:t>
            </a:r>
          </a:p>
          <a:p>
            <a:pPr marL="0" indent="0">
              <a:buNone/>
            </a:pPr>
            <a:r>
              <a:rPr lang="en-GB" dirty="0"/>
              <a:t>Maintaining building safety</a:t>
            </a:r>
          </a:p>
          <a:p>
            <a:pPr lvl="1"/>
            <a:r>
              <a:rPr lang="en-GB" dirty="0"/>
              <a:t>Satisfaction that the home is safe</a:t>
            </a:r>
          </a:p>
          <a:p>
            <a:pPr marL="0" indent="0">
              <a:buNone/>
            </a:pPr>
            <a:r>
              <a:rPr lang="en-GB" dirty="0"/>
              <a:t>Effective handling of complaints</a:t>
            </a:r>
          </a:p>
          <a:p>
            <a:pPr lvl="1"/>
            <a:r>
              <a:rPr lang="en-GB" dirty="0"/>
              <a:t>Satisfaction with the landlord’s approach to handling complaints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1AA2C-7F0B-BEE4-CB12-24153CB65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Tenant Satisfaction Measures – measured by tenant perception survey </a:t>
            </a:r>
          </a:p>
        </p:txBody>
      </p:sp>
    </p:spTree>
    <p:extLst>
      <p:ext uri="{BB962C8B-B14F-4D97-AF65-F5344CB8AC3E}">
        <p14:creationId xmlns:p14="http://schemas.microsoft.com/office/powerpoint/2010/main" val="2584350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1F9E80-7574-9776-0884-AF809422D8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F88101-C3BE-3441-86B1-825F164CB58A}" type="slidenum">
              <a:rPr lang="en-US" smtClean="0"/>
              <a:pPr/>
              <a:t>7</a:t>
            </a:fld>
            <a:endParaRPr lang="en-US" sz="1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0E94E4-A7D4-5940-DD17-FC8F21750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887"/>
            <a:ext cx="9422081" cy="3944752"/>
          </a:xfrm>
        </p:spPr>
        <p:txBody>
          <a:bodyPr/>
          <a:lstStyle/>
          <a:p>
            <a:r>
              <a:rPr lang="en-GB" dirty="0"/>
              <a:t>Respectful and helpful engagement</a:t>
            </a:r>
          </a:p>
          <a:p>
            <a:pPr lvl="1"/>
            <a:r>
              <a:rPr lang="en-GB" dirty="0"/>
              <a:t>Satisfaction that the landlord listens to tenant views and acts upon them</a:t>
            </a:r>
          </a:p>
          <a:p>
            <a:pPr lvl="1"/>
            <a:r>
              <a:rPr lang="en-GB" dirty="0"/>
              <a:t>Satisfaction that the landlord keeps tenants informed about things that matter to them</a:t>
            </a:r>
          </a:p>
          <a:p>
            <a:pPr lvl="1"/>
            <a:r>
              <a:rPr lang="en-GB" dirty="0"/>
              <a:t>Agreement that the landlord treats tenants fairly and with respect</a:t>
            </a:r>
          </a:p>
          <a:p>
            <a:r>
              <a:rPr lang="en-GB" dirty="0"/>
              <a:t>Responsible neighbourhood management</a:t>
            </a:r>
          </a:p>
          <a:p>
            <a:pPr lvl="1"/>
            <a:r>
              <a:rPr lang="en-GB" dirty="0"/>
              <a:t>Satisfaction that the landlord keeps communal areas clean and well maintained</a:t>
            </a:r>
          </a:p>
          <a:p>
            <a:pPr lvl="1"/>
            <a:r>
              <a:rPr lang="en-GB" dirty="0"/>
              <a:t>Satisfaction that the landlord makes a positive contribution to neighbourhoods</a:t>
            </a:r>
          </a:p>
          <a:p>
            <a:pPr lvl="1"/>
            <a:r>
              <a:rPr lang="en-GB" dirty="0"/>
              <a:t>Satisfaction with the landlord’s approach to handling anti-social behaviour</a:t>
            </a:r>
          </a:p>
          <a:p>
            <a:endParaRPr lang="en-GB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E52E956-0BF3-C4CF-093C-2E1E708E0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7114" cy="1169761"/>
          </a:xfrm>
        </p:spPr>
        <p:txBody>
          <a:bodyPr/>
          <a:lstStyle/>
          <a:p>
            <a:r>
              <a:rPr lang="en-GB" dirty="0"/>
              <a:t>Tenant Satisfaction Measures – measured by tenant perception survey </a:t>
            </a:r>
          </a:p>
        </p:txBody>
      </p:sp>
    </p:spTree>
    <p:extLst>
      <p:ext uri="{BB962C8B-B14F-4D97-AF65-F5344CB8AC3E}">
        <p14:creationId xmlns:p14="http://schemas.microsoft.com/office/powerpoint/2010/main" val="3232112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33B1689-FF9E-0A41-8121-E849FD3D0B47}"/>
              </a:ext>
            </a:extLst>
          </p:cNvPr>
          <p:cNvGrpSpPr/>
          <p:nvPr/>
        </p:nvGrpSpPr>
        <p:grpSpPr>
          <a:xfrm>
            <a:off x="1621971" y="1038407"/>
            <a:ext cx="7961086" cy="3939540"/>
            <a:chOff x="936171" y="1423128"/>
            <a:chExt cx="7961086" cy="393954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EEFD0C7-E46A-144B-82DA-915A7F95F6B7}"/>
                </a:ext>
              </a:extLst>
            </p:cNvPr>
            <p:cNvSpPr txBox="1"/>
            <p:nvPr/>
          </p:nvSpPr>
          <p:spPr>
            <a:xfrm>
              <a:off x="936171" y="1423128"/>
              <a:ext cx="4419600" cy="39395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bson SemBd" pitchFamily="2" charset="77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Tenant Perception Survey Results 2024/25</a:t>
              </a:r>
              <a:endPara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bson SemBd" pitchFamily="2" charset="77"/>
                <a:ea typeface="+mn-ea"/>
                <a:cs typeface="+mn-cs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F0B2508-F36A-534F-9D6A-0AE484682A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33628" y="2371250"/>
              <a:ext cx="2363629" cy="2064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5765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09B1D1-6FEF-056C-C91F-A239F8452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Tenant Perception Survey 2024/25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3CAD0B-721E-C716-7B15-BB918786E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1336493"/>
            <a:ext cx="10896600" cy="4911907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In January 2025 Refuge launched its first Tenant Perception Survey. </a:t>
            </a:r>
          </a:p>
          <a:p>
            <a:pPr marL="0" indent="0">
              <a:buNone/>
            </a:pPr>
            <a:r>
              <a:rPr lang="en-GB" sz="2400" dirty="0"/>
              <a:t>As Refuge is a small provider, a census approach was taken and all tenants within scope were given the opportunity to respond to the survey.</a:t>
            </a:r>
          </a:p>
          <a:p>
            <a:pPr marL="0" indent="0">
              <a:buNone/>
            </a:pPr>
            <a:r>
              <a:rPr lang="en-GB" sz="2400" dirty="0"/>
              <a:t>The survey applied to 96 residents who live in properties that Refuge either own or lease and who have signed a Refuge Licence Agreement.</a:t>
            </a:r>
          </a:p>
          <a:p>
            <a:pPr marL="0" indent="0">
              <a:buNone/>
            </a:pPr>
            <a:r>
              <a:rPr lang="en-GB" sz="2400" dirty="0"/>
              <a:t>A total of 34 (35%) residents completed the survey, this percentage assumes full occupancy.</a:t>
            </a:r>
          </a:p>
          <a:p>
            <a:pPr marL="0" indent="0">
              <a:buNone/>
            </a:pPr>
            <a:r>
              <a:rPr lang="en-GB" sz="2400" dirty="0"/>
              <a:t>Refuge only issues licences but the term “tenant” will be used for the purposes of this report.</a:t>
            </a:r>
          </a:p>
          <a:p>
            <a:pPr marL="0" indent="0">
              <a:buNone/>
            </a:pPr>
            <a:r>
              <a:rPr lang="en-GB" sz="2400" dirty="0"/>
              <a:t>The survey was anonymous so individual residents and properties could not be identified to encourage participation</a:t>
            </a:r>
          </a:p>
          <a:p>
            <a:pPr marL="0" indent="0">
              <a:buNone/>
            </a:pPr>
            <a:r>
              <a:rPr lang="en-GB" sz="2400" dirty="0"/>
              <a:t>The small sample size should be considered when drawing conclusions from these results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535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fuge">
      <a:dk1>
        <a:sysClr val="windowText" lastClr="000000"/>
      </a:dk1>
      <a:lt1>
        <a:sysClr val="window" lastClr="FFFFFF"/>
      </a:lt1>
      <a:dk2>
        <a:srgbClr val="44546A"/>
      </a:dk2>
      <a:lt2>
        <a:srgbClr val="FFFFFF"/>
      </a:lt2>
      <a:accent1>
        <a:srgbClr val="DC2485"/>
      </a:accent1>
      <a:accent2>
        <a:srgbClr val="FAB7C9"/>
      </a:accent2>
      <a:accent3>
        <a:srgbClr val="74C0BB"/>
      </a:accent3>
      <a:accent4>
        <a:srgbClr val="251B3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template_Aug 2024" id="{A9D370FA-1220-4A77-8A44-61C14FF63028}" vid="{9135AB67-1F9A-4CE2-AB41-E3C22E41223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_Aug 2024" id="{A9D370FA-1220-4A77-8A44-61C14FF63028}" vid="{B39BD521-10AF-48F1-B544-605AEA37E00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cf5c38-97ca-4879-a3a5-6248eb14caf6" xsi:nil="true"/>
    <lcf76f155ced4ddcb4097134ff3c332f xmlns="98f60e19-3450-4bfb-967e-8ab6f83cede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F6B5725089FB4CA86C6AFAB3E7665F" ma:contentTypeVersion="15" ma:contentTypeDescription="Create a new document." ma:contentTypeScope="" ma:versionID="50fdca7c4e0d2688cac86af2042f9ad8">
  <xsd:schema xmlns:xsd="http://www.w3.org/2001/XMLSchema" xmlns:xs="http://www.w3.org/2001/XMLSchema" xmlns:p="http://schemas.microsoft.com/office/2006/metadata/properties" xmlns:ns2="98f60e19-3450-4bfb-967e-8ab6f83cedea" xmlns:ns3="0bcf5c38-97ca-4879-a3a5-6248eb14caf6" targetNamespace="http://schemas.microsoft.com/office/2006/metadata/properties" ma:root="true" ma:fieldsID="4a6b9f1f554a968c99a4751d22a0c027" ns2:_="" ns3:_="">
    <xsd:import namespace="98f60e19-3450-4bfb-967e-8ab6f83cedea"/>
    <xsd:import namespace="0bcf5c38-97ca-4879-a3a5-6248eb14ca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60e19-3450-4bfb-967e-8ab6f83ced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4e7c9c6e-c1e5-46ca-8823-70a51703a8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f5c38-97ca-4879-a3a5-6248eb14caf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2b0c9b7-4392-41e6-a7fe-762f1f8a63e9}" ma:internalName="TaxCatchAll" ma:showField="CatchAllData" ma:web="0bcf5c38-97ca-4879-a3a5-6248eb14ca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8633B6-7863-4B1C-969C-FCBC1E38A6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92C3D0-E1BD-44B2-A5B5-019CA437F9D8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98f60e19-3450-4bfb-967e-8ab6f83cedea"/>
    <ds:schemaRef ds:uri="http://www.w3.org/XML/1998/namespace"/>
    <ds:schemaRef ds:uri="http://schemas.openxmlformats.org/package/2006/metadata/core-properties"/>
    <ds:schemaRef ds:uri="0bcf5c38-97ca-4879-a3a5-6248eb14caf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323480D-2552-4C56-8AB3-52868ADA0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f60e19-3450-4bfb-967e-8ab6f83cedea"/>
    <ds:schemaRef ds:uri="0bcf5c38-97ca-4879-a3a5-6248eb14ca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template_Aug 2024</Template>
  <TotalTime>688</TotalTime>
  <Words>1344</Words>
  <Application>Microsoft Office PowerPoint</Application>
  <PresentationFormat>Widescreen</PresentationFormat>
  <Paragraphs>139</Paragraphs>
  <Slides>26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Gibson SemBd</vt:lpstr>
      <vt:lpstr>Arial</vt:lpstr>
      <vt:lpstr>Calibri</vt:lpstr>
      <vt:lpstr>Aptos</vt:lpstr>
      <vt:lpstr>Office Theme</vt:lpstr>
      <vt:lpstr>Custom Design</vt:lpstr>
      <vt:lpstr>PowerPoint Presentation</vt:lpstr>
      <vt:lpstr>Tenant Satisfaction Measures</vt:lpstr>
      <vt:lpstr>PowerPoint Presentation</vt:lpstr>
      <vt:lpstr>Tenant Satisfaction Measures</vt:lpstr>
      <vt:lpstr>Tenant Satisfaction Measures - measured by landlord directly</vt:lpstr>
      <vt:lpstr>Tenant Satisfaction Measures – measured by tenant perception survey </vt:lpstr>
      <vt:lpstr>Tenant Satisfaction Measures – measured by tenant perception survey </vt:lpstr>
      <vt:lpstr>PowerPoint Presentation</vt:lpstr>
      <vt:lpstr>Tenant Perception Survey 2024/25</vt:lpstr>
      <vt:lpstr>Summary of tenant perception survey results – overall satisfaction</vt:lpstr>
      <vt:lpstr>Summary of tenant perception survey results – repairs and engagement</vt:lpstr>
      <vt:lpstr>Summary of tenant perception survey results – complaints and neighbourhood management </vt:lpstr>
      <vt:lpstr>Areas for improvement</vt:lpstr>
      <vt:lpstr>Areas for improvement</vt:lpstr>
      <vt:lpstr>1. Taking everything into account, how satisfied are you with the accommodation service provided by Refuge?</vt:lpstr>
      <vt:lpstr>PowerPoint Presentation</vt:lpstr>
      <vt:lpstr>PowerPoint Presentation</vt:lpstr>
      <vt:lpstr>Thinking about the building you live in. How satisfied or dissatisfied are you that Refuge provides a home that is well maintained and safe for you to live in?</vt:lpstr>
      <vt:lpstr>How satisfied or dissatisfied are you with the extent to which Refuge listens to your views and acts upon them?</vt:lpstr>
      <vt:lpstr>How satisfied or dissatisfied are you that Refuge keeps you informed about things that matter to you as a resident?</vt:lpstr>
      <vt:lpstr>To what extent do you agree or disagree with the following ‘my landlord treats me with respect”?</vt:lpstr>
      <vt:lpstr>PowerPoint Presentation</vt:lpstr>
      <vt:lpstr>How satisfied or dissatisfied are you with your neighbourhood as a place to live?</vt:lpstr>
      <vt:lpstr>How satisfied or dissatisfied are you with Refuge’s approach to handling anti-social behaviour?</vt:lpstr>
      <vt:lpstr>How satisfied or dissatisfied are you with Refuge’s approach to handling complaints?</vt:lpstr>
      <vt:lpstr>To what extent do you agree or disagree with the following ‘I know how to make a complaint to Refuge if I am not happy with the service I receive’?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Sian French</dc:creator>
  <cp:lastModifiedBy>Denise Brown</cp:lastModifiedBy>
  <cp:revision>3</cp:revision>
  <cp:lastPrinted>2025-04-02T11:09:46Z</cp:lastPrinted>
  <dcterms:created xsi:type="dcterms:W3CDTF">2024-11-21T10:47:39Z</dcterms:created>
  <dcterms:modified xsi:type="dcterms:W3CDTF">2025-04-03T08:28:58Z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0x010100BEF6B5725089FB4CA86C6AFAB3E7665F</vt:lpwstr>
  </property>
</Properties>
</file>